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405" r:id="rId3"/>
    <p:sldId id="406" r:id="rId4"/>
    <p:sldId id="257" r:id="rId5"/>
    <p:sldId id="380" r:id="rId6"/>
    <p:sldId id="399" r:id="rId7"/>
    <p:sldId id="410" r:id="rId8"/>
    <p:sldId id="409" r:id="rId9"/>
    <p:sldId id="412" r:id="rId10"/>
    <p:sldId id="411" r:id="rId11"/>
    <p:sldId id="414" r:id="rId12"/>
    <p:sldId id="421" r:id="rId13"/>
    <p:sldId id="415" r:id="rId14"/>
    <p:sldId id="413" r:id="rId15"/>
    <p:sldId id="418" r:id="rId16"/>
    <p:sldId id="419" r:id="rId17"/>
    <p:sldId id="420" r:id="rId18"/>
    <p:sldId id="417" r:id="rId19"/>
    <p:sldId id="422" r:id="rId20"/>
    <p:sldId id="423" r:id="rId21"/>
    <p:sldId id="424" r:id="rId22"/>
    <p:sldId id="39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BF33"/>
    <a:srgbClr val="70A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0147" autoAdjust="0"/>
    <p:restoredTop sz="94931" autoAdjust="0"/>
  </p:normalViewPr>
  <p:slideViewPr>
    <p:cSldViewPr>
      <p:cViewPr>
        <p:scale>
          <a:sx n="70" d="100"/>
          <a:sy n="70" d="100"/>
        </p:scale>
        <p:origin x="-1524" y="-378"/>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14/08/2014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13</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14</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5B29D6C-98D7-42BB-9EE2-5766D80D86DD}" type="slidenum">
              <a:rPr lang="en-GB" smtClean="0"/>
              <a:pPr/>
              <a:t>20</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21</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6</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11</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8.xml"/><Relationship Id="rId13" Type="http://schemas.openxmlformats.org/officeDocument/2006/relationships/slide" Target="../slides/slide12.xml"/><Relationship Id="rId3" Type="http://schemas.openxmlformats.org/officeDocument/2006/relationships/slide" Target="../slides/slide22.xml"/><Relationship Id="rId7" Type="http://schemas.openxmlformats.org/officeDocument/2006/relationships/slide" Target="../slides/slide11.xml"/><Relationship Id="rId12" Type="http://schemas.openxmlformats.org/officeDocument/2006/relationships/slide" Target="../slides/slide3.xml"/><Relationship Id="rId2" Type="http://schemas.openxmlformats.org/officeDocument/2006/relationships/slide" Target="../slides/slide5.xml"/><Relationship Id="rId16"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10.xml"/><Relationship Id="rId11" Type="http://schemas.openxmlformats.org/officeDocument/2006/relationships/slide" Target="../slides/slide21.xml"/><Relationship Id="rId5" Type="http://schemas.openxmlformats.org/officeDocument/2006/relationships/slide" Target="../slides/slide9.xml"/><Relationship Id="rId15" Type="http://schemas.openxmlformats.org/officeDocument/2006/relationships/slide" Target="../slides/slide14.xml"/><Relationship Id="rId10" Type="http://schemas.openxmlformats.org/officeDocument/2006/relationships/slide" Target="../slides/slide20.xml"/><Relationship Id="rId4" Type="http://schemas.openxmlformats.org/officeDocument/2006/relationships/slide" Target="../slides/slide7.xml"/><Relationship Id="rId9" Type="http://schemas.openxmlformats.org/officeDocument/2006/relationships/slide" Target="../slides/slide19.xml"/><Relationship Id="rId14" Type="http://schemas.openxmlformats.org/officeDocument/2006/relationships/slide" Target="../slides/slide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14/08/2014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780494" y="6407944"/>
            <a:ext cx="1920240" cy="365760"/>
          </a:xfrm>
        </p:spPr>
        <p:txBody>
          <a:bodyPr/>
          <a:lstStyle>
            <a:extLst/>
          </a:lstStyle>
          <a:p>
            <a:fld id="{23214344-8236-4B1F-A3DF-DA24BB3EAD55}" type="datetimeFigureOut">
              <a:rPr lang="en-GB" smtClean="0"/>
              <a:pPr/>
              <a:t>14/08/2014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3" action="ppaction://hlinksldjump"/>
          </p:cNvPr>
          <p:cNvSpPr/>
          <p:nvPr/>
        </p:nvSpPr>
        <p:spPr>
          <a:xfrm>
            <a:off x="1415096" y="6569968"/>
            <a:ext cx="648072"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4" action="ppaction://hlinksldjump"/>
          </p:cNvPr>
          <p:cNvSpPr/>
          <p:nvPr/>
        </p:nvSpPr>
        <p:spPr>
          <a:xfrm>
            <a:off x="206889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5" action="ppaction://hlinksldjump"/>
          </p:cNvPr>
          <p:cNvSpPr/>
          <p:nvPr/>
        </p:nvSpPr>
        <p:spPr>
          <a:xfrm>
            <a:off x="247061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p:nvSpPr>
        <p:spPr>
          <a:xfrm>
            <a:off x="287234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7" action="ppaction://hlinksldjump"/>
          </p:cNvPr>
          <p:cNvSpPr/>
          <p:nvPr/>
        </p:nvSpPr>
        <p:spPr>
          <a:xfrm>
            <a:off x="327406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60" name="Round Same Side Corner Rectangle 59">
            <a:hlinkClick r:id="rId8" action="ppaction://hlinksldjump"/>
          </p:cNvPr>
          <p:cNvSpPr/>
          <p:nvPr/>
        </p:nvSpPr>
        <p:spPr>
          <a:xfrm>
            <a:off x="529208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9" action="ppaction://hlinksldjump"/>
          </p:cNvPr>
          <p:cNvSpPr/>
          <p:nvPr/>
        </p:nvSpPr>
        <p:spPr>
          <a:xfrm>
            <a:off x="5693804"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10" action="ppaction://hlinksldjump"/>
          </p:cNvPr>
          <p:cNvSpPr/>
          <p:nvPr/>
        </p:nvSpPr>
        <p:spPr>
          <a:xfrm>
            <a:off x="6095528"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11" action="ppaction://hlinksldjump"/>
          </p:cNvPr>
          <p:cNvSpPr/>
          <p:nvPr/>
        </p:nvSpPr>
        <p:spPr>
          <a:xfrm>
            <a:off x="6497252"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rId11" action="ppaction://hlinksldjump"/>
          </p:cNvPr>
          <p:cNvSpPr/>
          <p:nvPr/>
        </p:nvSpPr>
        <p:spPr>
          <a:xfrm>
            <a:off x="6898976"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6" name="Round Same Side Corner Rectangle 65">
            <a:hlinkClick r:id="rId11" action="ppaction://hlinksldjump"/>
          </p:cNvPr>
          <p:cNvSpPr/>
          <p:nvPr/>
        </p:nvSpPr>
        <p:spPr>
          <a:xfrm>
            <a:off x="7300700" y="6569968"/>
            <a:ext cx="396000" cy="288032"/>
          </a:xfrm>
          <a:prstGeom prst="round2SameRect">
            <a:avLst/>
          </a:prstGeom>
          <a:solidFill>
            <a:srgbClr val="0070C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5" name="Round Same Side Corner Rectangle 24">
            <a:hlinkClick r:id="rId12" action="ppaction://hlinksldjump"/>
          </p:cNvPr>
          <p:cNvSpPr/>
          <p:nvPr userDrawn="1"/>
        </p:nvSpPr>
        <p:spPr>
          <a:xfrm>
            <a:off x="761300"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31" name="Round Same Side Corner Rectangle 30">
            <a:hlinkClick r:id="rId13" action="ppaction://hlinksldjump"/>
          </p:cNvPr>
          <p:cNvSpPr/>
          <p:nvPr userDrawn="1"/>
        </p:nvSpPr>
        <p:spPr>
          <a:xfrm>
            <a:off x="3675788"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32" name="Round Same Side Corner Rectangle 31">
            <a:hlinkClick r:id="rId14" action="ppaction://hlinksldjump"/>
          </p:cNvPr>
          <p:cNvSpPr/>
          <p:nvPr userDrawn="1"/>
        </p:nvSpPr>
        <p:spPr>
          <a:xfrm>
            <a:off x="407751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33" name="Round Same Side Corner Rectangle 32">
            <a:hlinkClick r:id="rId15" action="ppaction://hlinksldjump"/>
          </p:cNvPr>
          <p:cNvSpPr/>
          <p:nvPr userDrawn="1"/>
        </p:nvSpPr>
        <p:spPr>
          <a:xfrm>
            <a:off x="447923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34" name="Round Same Side Corner Rectangle 33">
            <a:hlinkClick r:id="rId16" action="ppaction://hlinksldjump"/>
          </p:cNvPr>
          <p:cNvSpPr/>
          <p:nvPr userDrawn="1"/>
        </p:nvSpPr>
        <p:spPr>
          <a:xfrm>
            <a:off x="488096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14/08/2014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14/08/2014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14/08/2014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gif"/><Relationship Id="rId5" Type="http://schemas.openxmlformats.org/officeDocument/2006/relationships/image" Target="../media/image16.gif"/><Relationship Id="rId4" Type="http://schemas.openxmlformats.org/officeDocument/2006/relationships/image" Target="../media/image15.gif"/></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hyperlink" Target="http://www.filehippo.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hyperlink" Target="http://www.nagios.org/" TargetMode="External"/><Relationship Id="rId7" Type="http://schemas.openxmlformats.org/officeDocument/2006/relationships/hyperlink" Target="http://1.bp.blogspot.com/_UqUwVPikChs/TQnyRvsDjtI/AAAAAAAAP5M/jvGSd6LOYEA/s1600/zabbix-server-monitoring-software.jpg" TargetMode="External"/><Relationship Id="rId12"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hyperlink" Target="http://4.bp.blogspot.com/_UqUwVPikChs/TQnySEccq-I/AAAAAAAAP5U/UFhiEwUiJ3s/s1600/zenoss-server-monitoring-software.jpg" TargetMode="External"/><Relationship Id="rId5" Type="http://schemas.openxmlformats.org/officeDocument/2006/relationships/hyperlink" Target="http://2.bp.blogspot.com/_UqUwVPikChs/TQnyRXyx2BI/AAAAAAAAP5E/Og-orMsG5ZA/s1600/nagios-server-monitoring-software.jpg" TargetMode="External"/><Relationship Id="rId10" Type="http://schemas.openxmlformats.org/officeDocument/2006/relationships/image" Target="../media/image12.jpeg"/><Relationship Id="rId4" Type="http://schemas.openxmlformats.org/officeDocument/2006/relationships/image" Target="../media/image9.jpeg"/><Relationship Id="rId9" Type="http://schemas.openxmlformats.org/officeDocument/2006/relationships/hyperlink" Target="http://2.bp.blogspot.com/_UqUwVPikChs/TQnyQ5RnuGI/AAAAAAAAP40/3yN10FNhFmc/s1600/cacti-server-monitoring-software.jp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zabbix.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zenoss.com/" TargetMode="External"/><Relationship Id="rId4" Type="http://schemas.openxmlformats.org/officeDocument/2006/relationships/hyperlink" Target="http://www.cacti.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11</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11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Maintaining Computer Systems </a:t>
            </a:r>
            <a:endParaRPr lang="en-GB" sz="3600" dirty="0" smtClean="0">
              <a:latin typeface="Calibri" pitchFamily="34" charset="0"/>
              <a:cs typeface="Calibri" pitchFamily="34" charset="0"/>
            </a:endParaRPr>
          </a:p>
          <a:p>
            <a:r>
              <a:rPr lang="en-GB" sz="3600" b="1" dirty="0" smtClean="0">
                <a:latin typeface="Calibri" pitchFamily="34" charset="0"/>
                <a:cs typeface="Calibri" pitchFamily="34" charset="0"/>
              </a:rPr>
              <a:t>J/601/7329 </a:t>
            </a:r>
            <a:endParaRPr lang="en-GB" sz="3600" b="1" dirty="0">
              <a:latin typeface="Calibri" pitchFamily="34" charset="0"/>
              <a:cs typeface="Calibri" pitchFamily="34" charset="0"/>
            </a:endParaRPr>
          </a:p>
        </p:txBody>
      </p:sp>
      <p:sp>
        <p:nvSpPr>
          <p:cNvPr id="4" name="TextBox 3"/>
          <p:cNvSpPr txBox="1"/>
          <p:nvPr/>
        </p:nvSpPr>
        <p:spPr>
          <a:xfrm>
            <a:off x="179512" y="3212976"/>
            <a:ext cx="8640960" cy="1569660"/>
          </a:xfrm>
          <a:prstGeom prst="rect">
            <a:avLst/>
          </a:prstGeom>
          <a:noFill/>
        </p:spPr>
        <p:txBody>
          <a:bodyPr wrap="square" rtlCol="0">
            <a:spAutoFit/>
          </a:bodyPr>
          <a:lstStyle/>
          <a:p>
            <a:pPr algn="r"/>
            <a:r>
              <a:rPr lang="en-GB" sz="4800" b="1" smtClean="0">
                <a:latin typeface="Calibri" pitchFamily="34" charset="0"/>
                <a:cs typeface="Calibri" pitchFamily="34" charset="0"/>
              </a:rPr>
              <a:t>LO4 </a:t>
            </a:r>
            <a:r>
              <a:rPr lang="en-GB" sz="4800" b="1" dirty="0" smtClean="0">
                <a:latin typeface="Calibri" pitchFamily="34" charset="0"/>
                <a:cs typeface="Calibri" pitchFamily="34" charset="0"/>
              </a:rPr>
              <a:t>- </a:t>
            </a:r>
            <a:r>
              <a:rPr lang="en-GB" sz="4800" dirty="0">
                <a:latin typeface="Calibri" pitchFamily="34" charset="0"/>
                <a:cs typeface="Calibri" pitchFamily="34" charset="0"/>
              </a:rPr>
              <a:t>Be able to </a:t>
            </a:r>
            <a:r>
              <a:rPr lang="en-GB" sz="4800" dirty="0" smtClean="0">
                <a:latin typeface="Calibri" pitchFamily="34" charset="0"/>
                <a:cs typeface="Calibri" pitchFamily="34" charset="0"/>
              </a:rPr>
              <a:t>monitor and </a:t>
            </a:r>
            <a:r>
              <a:rPr lang="en-GB" sz="4800" dirty="0">
                <a:latin typeface="Calibri" pitchFamily="34" charset="0"/>
                <a:cs typeface="Calibri" pitchFamily="34" charset="0"/>
              </a:rPr>
              <a:t>improve </a:t>
            </a:r>
            <a:r>
              <a:rPr lang="en-GB" sz="4800" dirty="0" smtClean="0">
                <a:latin typeface="Calibri" pitchFamily="34" charset="0"/>
                <a:cs typeface="Calibri" pitchFamily="34" charset="0"/>
              </a:rPr>
              <a:t>systems performance</a:t>
            </a:r>
            <a:endParaRPr lang="en-GB" sz="4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55588" indent="-255588"/>
            <a:r>
              <a:rPr lang="en-GB" sz="1730" dirty="0" smtClean="0">
                <a:latin typeface="Calibri" pitchFamily="34" charset="0"/>
                <a:cs typeface="Calibri" pitchFamily="34" charset="0"/>
              </a:rPr>
              <a:t>Now you have looked at the problems that exist on a stand alone machine and how to repair the basic functions from Task 1, you need to go through the repair programs at hand and consider their impact.</a:t>
            </a:r>
          </a:p>
          <a:p>
            <a:pPr marL="255588" indent="-255588"/>
            <a:r>
              <a:rPr lang="en-GB" sz="1730" dirty="0" smtClean="0">
                <a:latin typeface="Calibri" pitchFamily="34" charset="0"/>
                <a:cs typeface="Calibri" pitchFamily="34" charset="0"/>
              </a:rPr>
              <a:t>To do this you must run the following in sequence:</a:t>
            </a:r>
          </a:p>
          <a:p>
            <a:pPr marL="450850" indent="-260350">
              <a:buFont typeface="+mj-lt"/>
              <a:buAutoNum type="arabicPeriod"/>
            </a:pPr>
            <a:r>
              <a:rPr lang="en-GB" sz="1730" dirty="0" smtClean="0">
                <a:latin typeface="Calibri" pitchFamily="34" charset="0"/>
                <a:cs typeface="Calibri" pitchFamily="34" charset="0"/>
              </a:rPr>
              <a:t>Run a </a:t>
            </a:r>
            <a:r>
              <a:rPr lang="en-GB" sz="1730" b="1" dirty="0" smtClean="0">
                <a:latin typeface="Calibri" pitchFamily="34" charset="0"/>
                <a:cs typeface="Calibri" pitchFamily="34" charset="0"/>
              </a:rPr>
              <a:t>Scandisk</a:t>
            </a:r>
            <a:r>
              <a:rPr lang="en-GB" sz="1730" dirty="0" smtClean="0">
                <a:latin typeface="Calibri" pitchFamily="34" charset="0"/>
                <a:cs typeface="Calibri" pitchFamily="34" charset="0"/>
              </a:rPr>
              <a:t> through your machine and delete any faults.</a:t>
            </a:r>
          </a:p>
          <a:p>
            <a:pPr marL="450850" indent="-260350">
              <a:buFont typeface="+mj-lt"/>
              <a:buAutoNum type="arabicPeriod"/>
            </a:pPr>
            <a:r>
              <a:rPr lang="en-GB" sz="1730" dirty="0" smtClean="0">
                <a:latin typeface="Calibri" pitchFamily="34" charset="0"/>
                <a:cs typeface="Calibri" pitchFamily="34" charset="0"/>
              </a:rPr>
              <a:t>Run </a:t>
            </a:r>
            <a:r>
              <a:rPr lang="en-GB" sz="1730" b="1" dirty="0" smtClean="0">
                <a:latin typeface="Calibri" pitchFamily="34" charset="0"/>
                <a:cs typeface="Calibri" pitchFamily="34" charset="0"/>
              </a:rPr>
              <a:t>RegCleaner</a:t>
            </a:r>
            <a:r>
              <a:rPr lang="en-GB" sz="1730" dirty="0" smtClean="0">
                <a:latin typeface="Calibri" pitchFamily="34" charset="0"/>
                <a:cs typeface="Calibri" pitchFamily="34" charset="0"/>
              </a:rPr>
              <a:t> through your machine and remove any old programs that you no longer need.</a:t>
            </a:r>
          </a:p>
          <a:p>
            <a:pPr marL="450850" indent="-260350">
              <a:buFont typeface="+mj-lt"/>
              <a:buAutoNum type="arabicPeriod"/>
            </a:pPr>
            <a:r>
              <a:rPr lang="en-GB" sz="1730" dirty="0" smtClean="0">
                <a:latin typeface="Calibri" pitchFamily="34" charset="0"/>
                <a:cs typeface="Calibri" pitchFamily="34" charset="0"/>
              </a:rPr>
              <a:t>Run </a:t>
            </a:r>
            <a:r>
              <a:rPr lang="en-GB" sz="1730" b="1" dirty="0" smtClean="0">
                <a:latin typeface="Calibri" pitchFamily="34" charset="0"/>
                <a:cs typeface="Calibri" pitchFamily="34" charset="0"/>
              </a:rPr>
              <a:t>Disk Clean-up </a:t>
            </a:r>
            <a:r>
              <a:rPr lang="en-GB" sz="1730" dirty="0" smtClean="0">
                <a:latin typeface="Calibri" pitchFamily="34" charset="0"/>
                <a:cs typeface="Calibri" pitchFamily="34" charset="0"/>
              </a:rPr>
              <a:t>from </a:t>
            </a:r>
            <a:r>
              <a:rPr lang="en-GB" sz="1730" b="1" dirty="0" smtClean="0">
                <a:latin typeface="Calibri" pitchFamily="34" charset="0"/>
                <a:cs typeface="Calibri" pitchFamily="34" charset="0"/>
              </a:rPr>
              <a:t>Control panels </a:t>
            </a:r>
            <a:r>
              <a:rPr lang="en-GB" sz="1730" dirty="0" smtClean="0">
                <a:latin typeface="Calibri" pitchFamily="34" charset="0"/>
                <a:cs typeface="Calibri" pitchFamily="34" charset="0"/>
              </a:rPr>
              <a:t>and remove all temporary files and pre-fetch data.</a:t>
            </a:r>
          </a:p>
          <a:p>
            <a:pPr marL="450850" indent="-260350">
              <a:buFont typeface="+mj-lt"/>
              <a:buAutoNum type="arabicPeriod"/>
            </a:pPr>
            <a:r>
              <a:rPr lang="en-GB" sz="1730" dirty="0" smtClean="0">
                <a:latin typeface="Calibri" pitchFamily="34" charset="0"/>
                <a:cs typeface="Calibri" pitchFamily="34" charset="0"/>
              </a:rPr>
              <a:t>Run </a:t>
            </a:r>
            <a:r>
              <a:rPr lang="en-GB" sz="1730" b="1" dirty="0" smtClean="0">
                <a:latin typeface="Calibri" pitchFamily="34" charset="0"/>
                <a:cs typeface="Calibri" pitchFamily="34" charset="0"/>
              </a:rPr>
              <a:t>Defragmentation</a:t>
            </a:r>
            <a:r>
              <a:rPr lang="en-GB" sz="1730" dirty="0" smtClean="0">
                <a:latin typeface="Calibri" pitchFamily="34" charset="0"/>
                <a:cs typeface="Calibri" pitchFamily="34" charset="0"/>
              </a:rPr>
              <a:t> through your computer to clear up the file structure.</a:t>
            </a:r>
          </a:p>
          <a:p>
            <a:pPr marL="450850" indent="-260350">
              <a:buFont typeface="+mj-lt"/>
              <a:buAutoNum type="arabicPeriod"/>
            </a:pPr>
            <a:r>
              <a:rPr lang="en-GB" sz="1730" dirty="0">
                <a:latin typeface="Calibri" pitchFamily="34" charset="0"/>
                <a:cs typeface="Calibri" pitchFamily="34" charset="0"/>
              </a:rPr>
              <a:t>Click on </a:t>
            </a:r>
            <a:r>
              <a:rPr lang="en-GB" sz="1730" b="1" dirty="0">
                <a:latin typeface="Calibri" pitchFamily="34" charset="0"/>
                <a:cs typeface="Calibri" pitchFamily="34" charset="0"/>
              </a:rPr>
              <a:t>View Performance Information</a:t>
            </a:r>
            <a:r>
              <a:rPr lang="en-GB" sz="1730" dirty="0">
                <a:latin typeface="Calibri" pitchFamily="34" charset="0"/>
                <a:cs typeface="Calibri" pitchFamily="34" charset="0"/>
              </a:rPr>
              <a:t>, and click on </a:t>
            </a:r>
            <a:r>
              <a:rPr lang="en-GB" sz="1730" b="1" dirty="0">
                <a:latin typeface="Calibri" pitchFamily="34" charset="0"/>
                <a:cs typeface="Calibri" pitchFamily="34" charset="0"/>
              </a:rPr>
              <a:t>Rate This Computer.</a:t>
            </a:r>
          </a:p>
          <a:p>
            <a:pPr marL="450850" indent="-260350">
              <a:buFont typeface="+mj-lt"/>
              <a:buAutoNum type="arabicPeriod"/>
            </a:pPr>
            <a:r>
              <a:rPr lang="en-GB" sz="1730" dirty="0">
                <a:latin typeface="Calibri" pitchFamily="34" charset="0"/>
                <a:cs typeface="Calibri" pitchFamily="34" charset="0"/>
              </a:rPr>
              <a:t>The System will then run </a:t>
            </a:r>
            <a:r>
              <a:rPr lang="en-GB" sz="1730" dirty="0" smtClean="0">
                <a:latin typeface="Calibri" pitchFamily="34" charset="0"/>
                <a:cs typeface="Calibri" pitchFamily="34" charset="0"/>
              </a:rPr>
              <a:t>another </a:t>
            </a:r>
            <a:r>
              <a:rPr lang="en-GB" sz="1730" dirty="0">
                <a:latin typeface="Calibri" pitchFamily="34" charset="0"/>
                <a:cs typeface="Calibri" pitchFamily="34" charset="0"/>
              </a:rPr>
              <a:t>performance index on the state of your machine including Processor, </a:t>
            </a:r>
            <a:r>
              <a:rPr lang="en-GB" sz="1730" dirty="0" smtClean="0">
                <a:latin typeface="Calibri" pitchFamily="34" charset="0"/>
                <a:cs typeface="Calibri" pitchFamily="34" charset="0"/>
              </a:rPr>
              <a:t>Graphics </a:t>
            </a:r>
            <a:r>
              <a:rPr lang="en-GB" sz="1730" dirty="0">
                <a:latin typeface="Calibri" pitchFamily="34" charset="0"/>
                <a:cs typeface="Calibri" pitchFamily="34" charset="0"/>
              </a:rPr>
              <a:t>and Hard drive performance. Evidence this and explain what it means.</a:t>
            </a:r>
          </a:p>
          <a:p>
            <a:pPr marL="450850" indent="-260350">
              <a:buFont typeface="+mj-lt"/>
              <a:buAutoNum type="arabicPeriod"/>
            </a:pPr>
            <a:r>
              <a:rPr lang="en-GB" sz="1730" dirty="0">
                <a:latin typeface="Calibri" pitchFamily="34" charset="0"/>
                <a:cs typeface="Calibri" pitchFamily="34" charset="0"/>
              </a:rPr>
              <a:t>Next Click on </a:t>
            </a:r>
            <a:r>
              <a:rPr lang="en-GB" sz="1730" b="1" dirty="0">
                <a:latin typeface="Calibri" pitchFamily="34" charset="0"/>
                <a:cs typeface="Calibri" pitchFamily="34" charset="0"/>
              </a:rPr>
              <a:t>Advanced Tools</a:t>
            </a:r>
            <a:r>
              <a:rPr lang="en-GB" sz="1730" dirty="0">
                <a:latin typeface="Calibri" pitchFamily="34" charset="0"/>
                <a:cs typeface="Calibri" pitchFamily="34" charset="0"/>
              </a:rPr>
              <a:t> and Select </a:t>
            </a:r>
            <a:r>
              <a:rPr lang="en-GB" sz="1730" b="1" dirty="0">
                <a:latin typeface="Calibri" pitchFamily="34" charset="0"/>
                <a:cs typeface="Calibri" pitchFamily="34" charset="0"/>
              </a:rPr>
              <a:t>Open Performance Monitor</a:t>
            </a:r>
            <a:r>
              <a:rPr lang="en-GB" sz="1730" dirty="0">
                <a:latin typeface="Calibri" pitchFamily="34" charset="0"/>
                <a:cs typeface="Calibri" pitchFamily="34" charset="0"/>
              </a:rPr>
              <a:t>, evidence and explain this.</a:t>
            </a:r>
          </a:p>
          <a:p>
            <a:pPr marL="450850" indent="-260350">
              <a:buFont typeface="+mj-lt"/>
              <a:buAutoNum type="arabicPeriod"/>
            </a:pPr>
            <a:r>
              <a:rPr lang="en-GB" sz="1730" dirty="0">
                <a:latin typeface="Calibri" pitchFamily="34" charset="0"/>
                <a:cs typeface="Calibri" pitchFamily="34" charset="0"/>
              </a:rPr>
              <a:t>Then open </a:t>
            </a:r>
            <a:r>
              <a:rPr lang="en-GB" sz="1730" b="1" dirty="0">
                <a:latin typeface="Calibri" pitchFamily="34" charset="0"/>
                <a:cs typeface="Calibri" pitchFamily="34" charset="0"/>
              </a:rPr>
              <a:t>Generate a System Health Report</a:t>
            </a:r>
            <a:r>
              <a:rPr lang="en-GB" sz="1730" dirty="0">
                <a:latin typeface="Calibri" pitchFamily="34" charset="0"/>
                <a:cs typeface="Calibri" pitchFamily="34" charset="0"/>
              </a:rPr>
              <a:t>, evidence and explain this</a:t>
            </a:r>
            <a:r>
              <a:rPr lang="en-GB" sz="1730" dirty="0" smtClean="0">
                <a:latin typeface="Calibri" pitchFamily="34" charset="0"/>
                <a:cs typeface="Calibri" pitchFamily="34" charset="0"/>
              </a:rPr>
              <a:t>.</a:t>
            </a:r>
          </a:p>
          <a:p>
            <a:pPr marL="450850" indent="-260350">
              <a:buFont typeface="+mj-lt"/>
              <a:buAutoNum type="arabicPeriod"/>
            </a:pPr>
            <a:r>
              <a:rPr lang="en-GB" sz="1730" dirty="0" smtClean="0">
                <a:latin typeface="Calibri" pitchFamily="34" charset="0"/>
                <a:cs typeface="Calibri" pitchFamily="34" charset="0"/>
              </a:rPr>
              <a:t>Look at the Hard drive size and compare it to the previous Task 1 setting.</a:t>
            </a:r>
          </a:p>
          <a:p>
            <a:pPr marL="450850" indent="-260350">
              <a:buFont typeface="+mj-lt"/>
              <a:buAutoNum type="arabicPeriod"/>
            </a:pPr>
            <a:r>
              <a:rPr lang="en-GB" sz="1730" dirty="0" smtClean="0">
                <a:latin typeface="Calibri" pitchFamily="34" charset="0"/>
                <a:cs typeface="Calibri" pitchFamily="34" charset="0"/>
              </a:rPr>
              <a:t>When these are all done, you need to compare the improvements to the system from Task 1.</a:t>
            </a:r>
            <a:endParaRPr lang="en-GB" sz="1730" dirty="0">
              <a:latin typeface="Calibri" pitchFamily="34" charset="0"/>
              <a:cs typeface="Calibri" pitchFamily="34" charset="0"/>
            </a:endParaRPr>
          </a:p>
          <a:p>
            <a:pPr marL="0" indent="0">
              <a:buNone/>
            </a:pPr>
            <a:r>
              <a:rPr lang="en-GB" sz="1730" b="1" dirty="0" smtClean="0">
                <a:latin typeface="Calibri" pitchFamily="34" charset="0"/>
                <a:cs typeface="Calibri" pitchFamily="34" charset="0"/>
              </a:rPr>
              <a:t>P5.3 </a:t>
            </a:r>
            <a:r>
              <a:rPr lang="en-GB" sz="1730" b="1" dirty="0">
                <a:latin typeface="Calibri" pitchFamily="34" charset="0"/>
                <a:cs typeface="Calibri" pitchFamily="34" charset="0"/>
              </a:rPr>
              <a:t>– Task </a:t>
            </a:r>
            <a:r>
              <a:rPr lang="en-GB" sz="1730" b="1" dirty="0" smtClean="0">
                <a:latin typeface="Calibri" pitchFamily="34" charset="0"/>
                <a:cs typeface="Calibri" pitchFamily="34" charset="0"/>
              </a:rPr>
              <a:t>03 – </a:t>
            </a:r>
            <a:r>
              <a:rPr lang="en-GB" sz="1730" dirty="0" smtClean="0">
                <a:latin typeface="Calibri" pitchFamily="34" charset="0"/>
                <a:cs typeface="Calibri" pitchFamily="34" charset="0"/>
              </a:rPr>
              <a:t>Demonstrate using system repair tools including defragmentation and deleting temporary files.</a:t>
            </a:r>
            <a:endParaRPr lang="en-GB" sz="173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500" dirty="0" smtClean="0">
                <a:latin typeface="Calibri" pitchFamily="34" charset="0"/>
                <a:cs typeface="Calibri" pitchFamily="34" charset="0"/>
              </a:rPr>
              <a:t>P5.3 </a:t>
            </a:r>
            <a:r>
              <a:rPr lang="en-GB" sz="2500" dirty="0" smtClean="0">
                <a:latin typeface="Calibri" pitchFamily="34" charset="0"/>
                <a:cs typeface="Calibri" pitchFamily="34" charset="0"/>
              </a:rPr>
              <a:t>– </a:t>
            </a:r>
            <a:r>
              <a:rPr lang="en-GB" sz="2500" dirty="0" smtClean="0">
                <a:latin typeface="Calibri" pitchFamily="34" charset="0"/>
                <a:cs typeface="Calibri" pitchFamily="34" charset="0"/>
              </a:rPr>
              <a:t>Monitor </a:t>
            </a:r>
            <a:r>
              <a:rPr lang="en-GB" sz="2500" dirty="0">
                <a:latin typeface="Calibri" pitchFamily="34" charset="0"/>
                <a:cs typeface="Calibri" pitchFamily="34" charset="0"/>
              </a:rPr>
              <a:t>and </a:t>
            </a:r>
            <a:r>
              <a:rPr lang="en-GB" sz="2500" dirty="0" smtClean="0">
                <a:latin typeface="Calibri" pitchFamily="34" charset="0"/>
                <a:cs typeface="Calibri" pitchFamily="34" charset="0"/>
              </a:rPr>
              <a:t>Improve Systems Performance – Up-keeping</a:t>
            </a:r>
            <a:endParaRPr lang="en-GB" sz="2500" dirty="0">
              <a:latin typeface="Calibri" pitchFamily="34" charset="0"/>
              <a:cs typeface="Calibri" pitchFamily="34" charset="0"/>
            </a:endParaRPr>
          </a:p>
        </p:txBody>
      </p:sp>
    </p:spTree>
    <p:extLst>
      <p:ext uri="{BB962C8B-B14F-4D97-AF65-F5344CB8AC3E}">
        <p14:creationId xmlns:p14="http://schemas.microsoft.com/office/powerpoint/2010/main" val="38133402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txBox="1">
            <a:spLocks/>
          </p:cNvSpPr>
          <p:nvPr/>
        </p:nvSpPr>
        <p:spPr>
          <a:xfrm>
            <a:off x="179512" y="188640"/>
            <a:ext cx="8733656" cy="36004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latin typeface="Calibri" pitchFamily="34" charset="0"/>
                <a:cs typeface="Calibri" pitchFamily="34" charset="0"/>
              </a:rPr>
              <a:t>P6.1 – Improve Systems Performance – Techniques - Upgrading</a:t>
            </a:r>
            <a:endParaRPr lang="en-GB" sz="2400" dirty="0">
              <a:latin typeface="Calibri" pitchFamily="34" charset="0"/>
              <a:cs typeface="Calibri" pitchFamily="34" charset="0"/>
            </a:endParaRPr>
          </a:p>
        </p:txBody>
      </p:sp>
      <p:sp>
        <p:nvSpPr>
          <p:cNvPr id="19" name="Content Placeholder 1"/>
          <p:cNvSpPr>
            <a:spLocks noGrp="1"/>
          </p:cNvSpPr>
          <p:nvPr>
            <p:ph idx="1"/>
          </p:nvPr>
        </p:nvSpPr>
        <p:spPr>
          <a:xfrm>
            <a:off x="179512" y="620688"/>
            <a:ext cx="8784976" cy="5328592"/>
          </a:xfrm>
        </p:spPr>
        <p:txBody>
          <a:bodyPr>
            <a:noAutofit/>
          </a:bodyPr>
          <a:lstStyle/>
          <a:p>
            <a:pPr marL="269875" indent="-255588"/>
            <a:r>
              <a:rPr lang="en-GB" sz="1900" dirty="0" smtClean="0">
                <a:latin typeface="Calibri" pitchFamily="34" charset="0"/>
                <a:cs typeface="Calibri" pitchFamily="34" charset="0"/>
              </a:rPr>
              <a:t>For this task you should be given the appropriate hardware in anti-static bags. This should consist of a Graphics card, Sound Card, Network card. Each stage of this should be </a:t>
            </a:r>
            <a:r>
              <a:rPr lang="en-GB" sz="1900" dirty="0">
                <a:latin typeface="Calibri" pitchFamily="34" charset="0"/>
                <a:cs typeface="Calibri" pitchFamily="34" charset="0"/>
              </a:rPr>
              <a:t>evidenced either as photographs of you setting up the </a:t>
            </a:r>
            <a:r>
              <a:rPr lang="en-GB" sz="1900" dirty="0" smtClean="0">
                <a:latin typeface="Calibri" pitchFamily="34" charset="0"/>
                <a:cs typeface="Calibri" pitchFamily="34" charset="0"/>
              </a:rPr>
              <a:t>hardware </a:t>
            </a:r>
            <a:r>
              <a:rPr lang="en-GB" sz="1900" dirty="0">
                <a:latin typeface="Calibri" pitchFamily="34" charset="0"/>
                <a:cs typeface="Calibri" pitchFamily="34" charset="0"/>
              </a:rPr>
              <a:t>or as a Video demonstration of the </a:t>
            </a:r>
            <a:r>
              <a:rPr lang="en-GB" sz="1900" dirty="0" smtClean="0">
                <a:latin typeface="Calibri" pitchFamily="34" charset="0"/>
                <a:cs typeface="Calibri" pitchFamily="34" charset="0"/>
              </a:rPr>
              <a:t>stages.</a:t>
            </a:r>
          </a:p>
          <a:p>
            <a:pPr marL="269875" indent="-255588"/>
            <a:r>
              <a:rPr lang="en-GB" sz="1900" dirty="0" smtClean="0">
                <a:latin typeface="Calibri" pitchFamily="34" charset="0"/>
                <a:cs typeface="Calibri" pitchFamily="34" charset="0"/>
              </a:rPr>
              <a:t>The </a:t>
            </a:r>
            <a:r>
              <a:rPr lang="en-GB" sz="1900" dirty="0">
                <a:latin typeface="Calibri" pitchFamily="34" charset="0"/>
                <a:cs typeface="Calibri" pitchFamily="34" charset="0"/>
              </a:rPr>
              <a:t>entire process should take about </a:t>
            </a:r>
            <a:r>
              <a:rPr lang="en-GB" sz="1900" dirty="0" smtClean="0">
                <a:latin typeface="Calibri" pitchFamily="34" charset="0"/>
                <a:cs typeface="Calibri" pitchFamily="34" charset="0"/>
              </a:rPr>
              <a:t>1 hour </a:t>
            </a:r>
            <a:r>
              <a:rPr lang="en-GB" sz="1900" dirty="0">
                <a:latin typeface="Calibri" pitchFamily="34" charset="0"/>
                <a:cs typeface="Calibri" pitchFamily="34" charset="0"/>
              </a:rPr>
              <a:t>and should be done as one steady </a:t>
            </a:r>
            <a:r>
              <a:rPr lang="en-GB" sz="1900" dirty="0" smtClean="0">
                <a:latin typeface="Calibri" pitchFamily="34" charset="0"/>
                <a:cs typeface="Calibri" pitchFamily="34" charset="0"/>
              </a:rPr>
              <a:t>stream.</a:t>
            </a:r>
          </a:p>
          <a:p>
            <a:pPr marL="531813" indent="-260350">
              <a:buFont typeface="+mj-lt"/>
              <a:buAutoNum type="arabicPeriod"/>
            </a:pPr>
            <a:r>
              <a:rPr lang="en-GB" sz="1900" dirty="0" smtClean="0">
                <a:latin typeface="Calibri" pitchFamily="34" charset="0"/>
                <a:cs typeface="Calibri" pitchFamily="34" charset="0"/>
              </a:rPr>
              <a:t>Connect yourself with the anti static wrist band and switch off and unplug the computer.</a:t>
            </a:r>
          </a:p>
          <a:p>
            <a:pPr marL="531813" indent="-260350">
              <a:buFont typeface="+mj-lt"/>
              <a:buAutoNum type="arabicPeriod"/>
            </a:pPr>
            <a:r>
              <a:rPr lang="en-GB" sz="1900" dirty="0" smtClean="0">
                <a:latin typeface="Calibri" pitchFamily="34" charset="0"/>
                <a:cs typeface="Calibri" pitchFamily="34" charset="0"/>
              </a:rPr>
              <a:t>Open the Box and connect up the Graphics Card to the Motherboard, securing it with a screw.</a:t>
            </a:r>
          </a:p>
          <a:p>
            <a:pPr marL="531813" indent="-260350">
              <a:buFont typeface="+mj-lt"/>
              <a:buAutoNum type="arabicPeriod"/>
            </a:pPr>
            <a:r>
              <a:rPr lang="en-GB" sz="1900" dirty="0" smtClean="0">
                <a:latin typeface="Calibri" pitchFamily="34" charset="0"/>
                <a:cs typeface="Calibri" pitchFamily="34" charset="0"/>
              </a:rPr>
              <a:t>Connect </a:t>
            </a:r>
            <a:r>
              <a:rPr lang="en-GB" sz="1900" dirty="0">
                <a:latin typeface="Calibri" pitchFamily="34" charset="0"/>
                <a:cs typeface="Calibri" pitchFamily="34" charset="0"/>
              </a:rPr>
              <a:t>up the </a:t>
            </a:r>
            <a:r>
              <a:rPr lang="en-GB" sz="1900" dirty="0" smtClean="0">
                <a:latin typeface="Calibri" pitchFamily="34" charset="0"/>
                <a:cs typeface="Calibri" pitchFamily="34" charset="0"/>
              </a:rPr>
              <a:t>Network </a:t>
            </a:r>
            <a:r>
              <a:rPr lang="en-GB" sz="1900" dirty="0">
                <a:latin typeface="Calibri" pitchFamily="34" charset="0"/>
                <a:cs typeface="Calibri" pitchFamily="34" charset="0"/>
              </a:rPr>
              <a:t>Card to the Motherboard, securing it with a screw</a:t>
            </a:r>
            <a:r>
              <a:rPr lang="en-GB" sz="1900" dirty="0" smtClean="0">
                <a:latin typeface="Calibri" pitchFamily="34" charset="0"/>
                <a:cs typeface="Calibri" pitchFamily="34" charset="0"/>
              </a:rPr>
              <a:t>.</a:t>
            </a:r>
          </a:p>
          <a:p>
            <a:pPr marL="531813" indent="-260350">
              <a:buFont typeface="+mj-lt"/>
              <a:buAutoNum type="arabicPeriod"/>
            </a:pPr>
            <a:r>
              <a:rPr lang="en-GB" sz="1900" dirty="0" smtClean="0">
                <a:latin typeface="Calibri" pitchFamily="34" charset="0"/>
                <a:cs typeface="Calibri" pitchFamily="34" charset="0"/>
              </a:rPr>
              <a:t>Connect </a:t>
            </a:r>
            <a:r>
              <a:rPr lang="en-GB" sz="1900" dirty="0">
                <a:latin typeface="Calibri" pitchFamily="34" charset="0"/>
                <a:cs typeface="Calibri" pitchFamily="34" charset="0"/>
              </a:rPr>
              <a:t>up the </a:t>
            </a:r>
            <a:r>
              <a:rPr lang="en-GB" sz="1900" dirty="0" smtClean="0">
                <a:latin typeface="Calibri" pitchFamily="34" charset="0"/>
                <a:cs typeface="Calibri" pitchFamily="34" charset="0"/>
              </a:rPr>
              <a:t>Sound </a:t>
            </a:r>
            <a:r>
              <a:rPr lang="en-GB" sz="1900" dirty="0">
                <a:latin typeface="Calibri" pitchFamily="34" charset="0"/>
                <a:cs typeface="Calibri" pitchFamily="34" charset="0"/>
              </a:rPr>
              <a:t>Card to the Motherboard, securing it with a </a:t>
            </a:r>
            <a:r>
              <a:rPr lang="en-GB" sz="1900" dirty="0" smtClean="0">
                <a:latin typeface="Calibri" pitchFamily="34" charset="0"/>
                <a:cs typeface="Calibri" pitchFamily="34" charset="0"/>
              </a:rPr>
              <a:t>screw.</a:t>
            </a:r>
          </a:p>
          <a:p>
            <a:pPr marL="531813" indent="-260350">
              <a:buFont typeface="+mj-lt"/>
              <a:buAutoNum type="arabicPeriod"/>
            </a:pPr>
            <a:r>
              <a:rPr lang="en-GB" sz="1900" dirty="0" smtClean="0">
                <a:latin typeface="Calibri" pitchFamily="34" charset="0"/>
                <a:cs typeface="Calibri" pitchFamily="34" charset="0"/>
              </a:rPr>
              <a:t>Disconnect the anti static band, power the machine on and using the driver disks supplied with the hardware components you just installed set them up on the OS.</a:t>
            </a:r>
          </a:p>
          <a:p>
            <a:pPr marL="531813" indent="-260350">
              <a:buFont typeface="+mj-lt"/>
              <a:buAutoNum type="arabicPeriod"/>
            </a:pPr>
            <a:r>
              <a:rPr lang="en-GB" sz="1900" dirty="0" smtClean="0">
                <a:latin typeface="Calibri" pitchFamily="34" charset="0"/>
                <a:cs typeface="Calibri" pitchFamily="34" charset="0"/>
              </a:rPr>
              <a:t>Verify in Control Panels that they are configured properly.</a:t>
            </a:r>
          </a:p>
          <a:p>
            <a:pPr marL="0" indent="0">
              <a:buNone/>
            </a:pPr>
            <a:r>
              <a:rPr lang="en-GB" sz="1900" b="1" dirty="0" smtClean="0">
                <a:solidFill>
                  <a:schemeClr val="dk1"/>
                </a:solidFill>
                <a:latin typeface="Calibri" pitchFamily="34" charset="0"/>
                <a:cs typeface="Calibri" pitchFamily="34" charset="0"/>
              </a:rPr>
              <a:t>P6.1 </a:t>
            </a:r>
            <a:r>
              <a:rPr lang="en-GB" sz="1900" b="1" dirty="0" smtClean="0">
                <a:solidFill>
                  <a:schemeClr val="dk1"/>
                </a:solidFill>
                <a:latin typeface="Calibri" pitchFamily="34" charset="0"/>
                <a:cs typeface="Calibri" pitchFamily="34" charset="0"/>
              </a:rPr>
              <a:t>- Task </a:t>
            </a:r>
            <a:r>
              <a:rPr lang="en-GB" sz="1900" b="1" dirty="0" smtClean="0">
                <a:solidFill>
                  <a:schemeClr val="dk1"/>
                </a:solidFill>
                <a:latin typeface="Calibri" pitchFamily="34" charset="0"/>
                <a:cs typeface="Calibri" pitchFamily="34" charset="0"/>
              </a:rPr>
              <a:t>04 </a:t>
            </a:r>
            <a:r>
              <a:rPr lang="en-GB" sz="1900" b="1" dirty="0" smtClean="0">
                <a:solidFill>
                  <a:schemeClr val="dk1"/>
                </a:solidFill>
                <a:latin typeface="Calibri" pitchFamily="34" charset="0"/>
                <a:cs typeface="Calibri" pitchFamily="34" charset="0"/>
              </a:rPr>
              <a:t>- </a:t>
            </a:r>
            <a:r>
              <a:rPr lang="en-GB" sz="1900" dirty="0" smtClean="0">
                <a:solidFill>
                  <a:schemeClr val="dk1"/>
                </a:solidFill>
                <a:latin typeface="Calibri" pitchFamily="34" charset="0"/>
                <a:cs typeface="Calibri" pitchFamily="34" charset="0"/>
              </a:rPr>
              <a:t>Set </a:t>
            </a:r>
            <a:r>
              <a:rPr lang="en-GB" sz="1900" dirty="0">
                <a:solidFill>
                  <a:schemeClr val="dk1"/>
                </a:solidFill>
                <a:latin typeface="Calibri" pitchFamily="34" charset="0"/>
                <a:cs typeface="Calibri" pitchFamily="34" charset="0"/>
              </a:rPr>
              <a:t>up </a:t>
            </a:r>
            <a:r>
              <a:rPr lang="en-GB" sz="1900" dirty="0" smtClean="0">
                <a:solidFill>
                  <a:schemeClr val="dk1"/>
                </a:solidFill>
                <a:latin typeface="Calibri" pitchFamily="34" charset="0"/>
                <a:cs typeface="Calibri" pitchFamily="34" charset="0"/>
              </a:rPr>
              <a:t>and install the </a:t>
            </a:r>
            <a:r>
              <a:rPr lang="en-GB" sz="1900" dirty="0" smtClean="0">
                <a:solidFill>
                  <a:schemeClr val="dk1"/>
                </a:solidFill>
                <a:latin typeface="Calibri" pitchFamily="34" charset="0"/>
                <a:cs typeface="Calibri" pitchFamily="34" charset="0"/>
              </a:rPr>
              <a:t>additional hardware and the device drivers </a:t>
            </a:r>
            <a:r>
              <a:rPr lang="en-GB" sz="1900" dirty="0" smtClean="0">
                <a:solidFill>
                  <a:schemeClr val="dk1"/>
                </a:solidFill>
                <a:latin typeface="Calibri" pitchFamily="34" charset="0"/>
                <a:cs typeface="Calibri" pitchFamily="34" charset="0"/>
              </a:rPr>
              <a:t>for a network card, sound card and graphics card with evidence.</a:t>
            </a:r>
            <a:endParaRPr lang="en-GB" sz="1900" dirty="0">
              <a:latin typeface="Calibri" pitchFamily="34" charset="0"/>
              <a:cs typeface="Calibri" pitchFamily="34" charset="0"/>
            </a:endParaRPr>
          </a:p>
        </p:txBody>
      </p:sp>
      <p:graphicFrame>
        <p:nvGraphicFramePr>
          <p:cNvPr id="20" name="Table 19"/>
          <p:cNvGraphicFramePr>
            <a:graphicFrameLocks noGrp="1"/>
          </p:cNvGraphicFramePr>
          <p:nvPr>
            <p:extLst>
              <p:ext uri="{D42A27DB-BD31-4B8C-83A1-F6EECF244321}">
                <p14:modId xmlns:p14="http://schemas.microsoft.com/office/powerpoint/2010/main" val="2515259901"/>
              </p:ext>
            </p:extLst>
          </p:nvPr>
        </p:nvGraphicFramePr>
        <p:xfrm>
          <a:off x="323528" y="6076528"/>
          <a:ext cx="8568951" cy="304800"/>
        </p:xfrm>
        <a:graphic>
          <a:graphicData uri="http://schemas.openxmlformats.org/drawingml/2006/table">
            <a:tbl>
              <a:tblPr firstRow="1" bandRow="1">
                <a:tableStyleId>{5C22544A-7EE6-4342-B048-85BDC9FD1C3A}</a:tableStyleId>
              </a:tblPr>
              <a:tblGrid>
                <a:gridCol w="2856317"/>
                <a:gridCol w="2856317"/>
                <a:gridCol w="2856317"/>
              </a:tblGrid>
              <a:tr h="144016">
                <a:tc>
                  <a:txBody>
                    <a:bodyPr/>
                    <a:lstStyle/>
                    <a:p>
                      <a:pPr algn="ctr"/>
                      <a:r>
                        <a:rPr lang="en-GB" sz="1400" dirty="0" smtClean="0"/>
                        <a:t>Graphics Card</a:t>
                      </a:r>
                      <a:endParaRPr lang="en-GB" sz="1400" dirty="0"/>
                    </a:p>
                  </a:txBody>
                  <a:tcPr/>
                </a:tc>
                <a:tc>
                  <a:txBody>
                    <a:bodyPr/>
                    <a:lstStyle/>
                    <a:p>
                      <a:pPr algn="ctr"/>
                      <a:r>
                        <a:rPr lang="en-GB" sz="1400" dirty="0" smtClean="0"/>
                        <a:t>Sound Card</a:t>
                      </a:r>
                      <a:endParaRPr lang="en-GB" sz="1400" dirty="0"/>
                    </a:p>
                  </a:txBody>
                  <a:tcPr/>
                </a:tc>
                <a:tc>
                  <a:txBody>
                    <a:bodyPr/>
                    <a:lstStyle/>
                    <a:p>
                      <a:pPr algn="ctr"/>
                      <a:r>
                        <a:rPr lang="en-GB" sz="1400" dirty="0" smtClean="0"/>
                        <a:t>Network Card</a:t>
                      </a:r>
                      <a:endParaRPr lang="en-GB" sz="1400" dirty="0"/>
                    </a:p>
                  </a:txBody>
                  <a:tcPr/>
                </a:tc>
              </a:tr>
            </a:tbl>
          </a:graphicData>
        </a:graphic>
      </p:graphicFrame>
    </p:spTree>
    <p:extLst>
      <p:ext uri="{BB962C8B-B14F-4D97-AF65-F5344CB8AC3E}">
        <p14:creationId xmlns:p14="http://schemas.microsoft.com/office/powerpoint/2010/main" val="21565005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7200800" cy="5832648"/>
          </a:xfrm>
        </p:spPr>
        <p:txBody>
          <a:bodyPr>
            <a:noAutofit/>
          </a:bodyPr>
          <a:lstStyle/>
          <a:p>
            <a:pPr marL="269875" indent="-255588"/>
            <a:r>
              <a:rPr lang="en-GB" sz="1700" b="1" dirty="0">
                <a:latin typeface="Calibri" pitchFamily="34" charset="0"/>
                <a:cs typeface="Calibri" pitchFamily="34" charset="0"/>
              </a:rPr>
              <a:t>BIOS</a:t>
            </a:r>
            <a:r>
              <a:rPr lang="en-GB" sz="1700" dirty="0">
                <a:latin typeface="Calibri" pitchFamily="34" charset="0"/>
                <a:cs typeface="Calibri" pitchFamily="34" charset="0"/>
              </a:rPr>
              <a:t> – Built in operating system is a small battery linked to the core of the motherboard that tells a computer what it is, what CPU, what hard drives, what kind of motherboard, where the connectors are, what time of day it is.  All computers have one but they seem the least of things. </a:t>
            </a:r>
          </a:p>
          <a:p>
            <a:pPr marL="269875" indent="-255588"/>
            <a:r>
              <a:rPr lang="en-GB" sz="1700" dirty="0">
                <a:latin typeface="Calibri" pitchFamily="34" charset="0"/>
                <a:cs typeface="Calibri" pitchFamily="34" charset="0"/>
              </a:rPr>
              <a:t>The two most common types are Phoenix and Ami, they contain a battery life of at least 3 years and contain several pages of important information, specifically hard drive configurations and IRQ allocation. Operating systems can override the BIOS but this takes extra time and can lead to </a:t>
            </a:r>
            <a:r>
              <a:rPr lang="en-GB" sz="1700" dirty="0" smtClean="0">
                <a:latin typeface="Calibri" pitchFamily="34" charset="0"/>
                <a:cs typeface="Calibri" pitchFamily="34" charset="0"/>
              </a:rPr>
              <a:t>IRQ </a:t>
            </a:r>
            <a:r>
              <a:rPr lang="en-GB" sz="1700" dirty="0">
                <a:latin typeface="Calibri" pitchFamily="34" charset="0"/>
                <a:cs typeface="Calibri" pitchFamily="34" charset="0"/>
              </a:rPr>
              <a:t>conflicts.</a:t>
            </a:r>
          </a:p>
          <a:p>
            <a:pPr marL="269875" indent="-255588"/>
            <a:r>
              <a:rPr lang="en-GB" sz="1700" dirty="0" smtClean="0">
                <a:latin typeface="Calibri" pitchFamily="34" charset="0"/>
                <a:cs typeface="Calibri" pitchFamily="34" charset="0"/>
              </a:rPr>
              <a:t>The </a:t>
            </a:r>
            <a:r>
              <a:rPr lang="en-GB" sz="1700" dirty="0" smtClean="0">
                <a:latin typeface="Calibri" pitchFamily="34" charset="0"/>
                <a:cs typeface="Calibri" pitchFamily="34" charset="0"/>
              </a:rPr>
              <a:t>Bios on the computer can be useful for things other than configuring the standard IDE ports, IRQ and settings and internal hardware, it can also be </a:t>
            </a:r>
            <a:r>
              <a:rPr lang="en-GB" sz="1700" dirty="0" smtClean="0">
                <a:latin typeface="Calibri" pitchFamily="34" charset="0"/>
                <a:cs typeface="Calibri" pitchFamily="34" charset="0"/>
              </a:rPr>
              <a:t>used </a:t>
            </a:r>
            <a:r>
              <a:rPr lang="en-GB" sz="1700" dirty="0" smtClean="0">
                <a:latin typeface="Calibri" pitchFamily="34" charset="0"/>
                <a:cs typeface="Calibri" pitchFamily="34" charset="0"/>
              </a:rPr>
              <a:t>to configure the Computer Power Settings such as the Stand-By time, how much power consumption it uses, when to dim the screen etc. to make the computer more friendly. </a:t>
            </a:r>
          </a:p>
          <a:p>
            <a:pPr marL="269875" indent="-255588"/>
            <a:r>
              <a:rPr lang="en-GB" sz="1700" dirty="0" smtClean="0">
                <a:latin typeface="Calibri" pitchFamily="34" charset="0"/>
                <a:cs typeface="Calibri" pitchFamily="34" charset="0"/>
              </a:rPr>
              <a:t>The BIOS is also a dangerous place to allow members of staff to be in, from there they can turn the Hard Drives off, change the boot configuration to load from Memory Stick and bypass the OS. For this task you will need to configure the BIOS for Power Saving mode and Power Management and set up a password on the BIOS to restrict users from bypassing the system.</a:t>
            </a:r>
          </a:p>
          <a:p>
            <a:pPr marL="0" indent="0">
              <a:buNone/>
            </a:pPr>
            <a:r>
              <a:rPr lang="en-GB" sz="1700" b="1" dirty="0" smtClean="0">
                <a:latin typeface="Calibri" pitchFamily="34" charset="0"/>
                <a:cs typeface="Calibri" pitchFamily="34" charset="0"/>
              </a:rPr>
              <a:t>P6.2 </a:t>
            </a:r>
            <a:r>
              <a:rPr lang="en-GB" sz="1700" b="1" dirty="0" smtClean="0">
                <a:latin typeface="Calibri" pitchFamily="34" charset="0"/>
                <a:cs typeface="Calibri" pitchFamily="34" charset="0"/>
              </a:rPr>
              <a:t>– Task </a:t>
            </a:r>
            <a:r>
              <a:rPr lang="en-GB" sz="1700" b="1" dirty="0" smtClean="0">
                <a:latin typeface="Calibri" pitchFamily="34" charset="0"/>
                <a:cs typeface="Calibri" pitchFamily="34" charset="0"/>
              </a:rPr>
              <a:t>05 </a:t>
            </a:r>
            <a:r>
              <a:rPr lang="en-GB" sz="1700" b="1" dirty="0" smtClean="0">
                <a:latin typeface="Calibri" pitchFamily="34" charset="0"/>
                <a:cs typeface="Calibri" pitchFamily="34" charset="0"/>
              </a:rPr>
              <a:t>– </a:t>
            </a:r>
            <a:r>
              <a:rPr lang="en-GB" sz="1700" dirty="0" smtClean="0">
                <a:solidFill>
                  <a:schemeClr val="dk1"/>
                </a:solidFill>
                <a:latin typeface="Calibri" pitchFamily="34" charset="0"/>
                <a:cs typeface="Calibri" pitchFamily="34" charset="0"/>
              </a:rPr>
              <a:t>Demonstrate configuring the </a:t>
            </a:r>
            <a:r>
              <a:rPr lang="en-GB" sz="1700" dirty="0" smtClean="0">
                <a:latin typeface="Calibri" pitchFamily="34" charset="0"/>
                <a:cs typeface="Calibri" pitchFamily="34" charset="0"/>
              </a:rPr>
              <a:t>BIOS and </a:t>
            </a:r>
            <a:r>
              <a:rPr lang="en-GB" sz="1700" dirty="0" smtClean="0">
                <a:latin typeface="Calibri" pitchFamily="34" charset="0"/>
                <a:cs typeface="Calibri" pitchFamily="34" charset="0"/>
              </a:rPr>
              <a:t>editing power management </a:t>
            </a:r>
            <a:r>
              <a:rPr lang="en-GB" sz="1700" dirty="0" smtClean="0">
                <a:latin typeface="Calibri" pitchFamily="34" charset="0"/>
                <a:cs typeface="Calibri" pitchFamily="34" charset="0"/>
              </a:rPr>
              <a:t>options for optimum performance. </a:t>
            </a:r>
            <a:r>
              <a:rPr lang="en-GB" sz="1700" dirty="0" smtClean="0">
                <a:latin typeface="Calibri" pitchFamily="34" charset="0"/>
                <a:cs typeface="Calibri" pitchFamily="34" charset="0"/>
              </a:rPr>
              <a:t>Justify the need and benefits of doing this</a:t>
            </a:r>
            <a:r>
              <a:rPr lang="en-GB" sz="1700" dirty="0" smtClean="0">
                <a:latin typeface="Calibri" pitchFamily="34" charset="0"/>
                <a:cs typeface="Calibri" pitchFamily="34" charset="0"/>
              </a:rPr>
              <a:t>.</a:t>
            </a:r>
            <a:endParaRPr lang="en-GB" sz="1700" dirty="0" smtClean="0">
              <a:latin typeface="Calibri" pitchFamily="34" charset="0"/>
              <a:cs typeface="Calibri" pitchFamily="34" charset="0"/>
            </a:endParaRPr>
          </a:p>
        </p:txBody>
      </p:sp>
      <p:sp>
        <p:nvSpPr>
          <p:cNvPr id="9" name="Title 2"/>
          <p:cNvSpPr txBox="1">
            <a:spLocks/>
          </p:cNvSpPr>
          <p:nvPr/>
        </p:nvSpPr>
        <p:spPr>
          <a:xfrm>
            <a:off x="179512" y="188640"/>
            <a:ext cx="8733656" cy="36004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latin typeface="Calibri" pitchFamily="34" charset="0"/>
                <a:cs typeface="Calibri" pitchFamily="34" charset="0"/>
              </a:rPr>
              <a:t>P6.2 – Improve Systems Performance – Techniques - BIOS</a:t>
            </a:r>
            <a:endParaRPr lang="en-GB" sz="2800" dirty="0">
              <a:latin typeface="Calibri" pitchFamily="34" charset="0"/>
              <a:cs typeface="Calibri" pitchFamily="34" charset="0"/>
            </a:endParaRPr>
          </a:p>
        </p:txBody>
      </p:sp>
      <p:pic>
        <p:nvPicPr>
          <p:cNvPr id="10" name="Picture 9" descr="http://optimisersonpc.free.fr/Advanced_Chip.gif"/>
          <p:cNvPicPr/>
          <p:nvPr/>
        </p:nvPicPr>
        <p:blipFill>
          <a:blip r:embed="rId3" cstate="print"/>
          <a:srcRect/>
          <a:stretch>
            <a:fillRect/>
          </a:stretch>
        </p:blipFill>
        <p:spPr bwMode="auto">
          <a:xfrm>
            <a:off x="7322411" y="5301208"/>
            <a:ext cx="1661315" cy="1080120"/>
          </a:xfrm>
          <a:prstGeom prst="rect">
            <a:avLst/>
          </a:prstGeom>
          <a:ln>
            <a:noFill/>
          </a:ln>
          <a:effectLst>
            <a:outerShdw blurRad="292100" dist="139700" dir="2700000" algn="tl" rotWithShape="0">
              <a:srgbClr val="333333">
                <a:alpha val="65000"/>
              </a:srgbClr>
            </a:outerShdw>
          </a:effectLst>
        </p:spPr>
      </p:pic>
      <p:pic>
        <p:nvPicPr>
          <p:cNvPr id="11" name="Picture 10" descr="http://optimisersonpc.free.fr/Advanced.gif"/>
          <p:cNvPicPr/>
          <p:nvPr/>
        </p:nvPicPr>
        <p:blipFill>
          <a:blip r:embed="rId4" cstate="print"/>
          <a:srcRect/>
          <a:stretch>
            <a:fillRect/>
          </a:stretch>
        </p:blipFill>
        <p:spPr bwMode="auto">
          <a:xfrm>
            <a:off x="7329342" y="4156082"/>
            <a:ext cx="1654384" cy="929102"/>
          </a:xfrm>
          <a:prstGeom prst="rect">
            <a:avLst/>
          </a:prstGeom>
          <a:ln>
            <a:noFill/>
          </a:ln>
          <a:effectLst>
            <a:outerShdw blurRad="292100" dist="139700" dir="2700000" algn="tl" rotWithShape="0">
              <a:srgbClr val="333333">
                <a:alpha val="65000"/>
              </a:srgbClr>
            </a:outerShdw>
          </a:effectLst>
        </p:spPr>
      </p:pic>
      <p:pic>
        <p:nvPicPr>
          <p:cNvPr id="12" name="Picture 11" descr="http://optimisersonpc.free.fr/main.gif"/>
          <p:cNvPicPr/>
          <p:nvPr/>
        </p:nvPicPr>
        <p:blipFill>
          <a:blip r:embed="rId5" cstate="print"/>
          <a:srcRect/>
          <a:stretch>
            <a:fillRect/>
          </a:stretch>
        </p:blipFill>
        <p:spPr bwMode="auto">
          <a:xfrm>
            <a:off x="7329342" y="2996952"/>
            <a:ext cx="1654383" cy="976536"/>
          </a:xfrm>
          <a:prstGeom prst="rect">
            <a:avLst/>
          </a:prstGeom>
          <a:ln>
            <a:noFill/>
          </a:ln>
          <a:effectLst>
            <a:outerShdw blurRad="292100" dist="139700" dir="2700000" algn="tl" rotWithShape="0">
              <a:srgbClr val="333333">
                <a:alpha val="65000"/>
              </a:srgbClr>
            </a:outerShdw>
          </a:effectLst>
        </p:spPr>
      </p:pic>
      <p:pic>
        <p:nvPicPr>
          <p:cNvPr id="13" name="Picture 12" descr="http://optimisersonpc.free.fr/main.gif"/>
          <p:cNvPicPr/>
          <p:nvPr/>
        </p:nvPicPr>
        <p:blipFill>
          <a:blip r:embed="rId5" cstate="print"/>
          <a:srcRect/>
          <a:stretch>
            <a:fillRect/>
          </a:stretch>
        </p:blipFill>
        <p:spPr bwMode="auto">
          <a:xfrm>
            <a:off x="7322412" y="1876400"/>
            <a:ext cx="1639858" cy="904528"/>
          </a:xfrm>
          <a:prstGeom prst="rect">
            <a:avLst/>
          </a:prstGeom>
          <a:ln>
            <a:noFill/>
          </a:ln>
          <a:effectLst>
            <a:outerShdw blurRad="292100" dist="139700" dir="2700000" algn="tl" rotWithShape="0">
              <a:srgbClr val="333333">
                <a:alpha val="65000"/>
              </a:srgbClr>
            </a:outerShdw>
          </a:effectLst>
        </p:spPr>
      </p:pic>
      <p:pic>
        <p:nvPicPr>
          <p:cNvPr id="14" name="Picture 13" descr="http://optimisersonpc.free.fr/menu.gif"/>
          <p:cNvPicPr/>
          <p:nvPr/>
        </p:nvPicPr>
        <p:blipFill>
          <a:blip r:embed="rId6" cstate="print"/>
          <a:srcRect/>
          <a:stretch>
            <a:fillRect/>
          </a:stretch>
        </p:blipFill>
        <p:spPr bwMode="auto">
          <a:xfrm>
            <a:off x="7329343" y="620178"/>
            <a:ext cx="1583826" cy="10806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017711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19" y="620688"/>
            <a:ext cx="6971133" cy="5256584"/>
          </a:xfrm>
        </p:spPr>
        <p:txBody>
          <a:bodyPr>
            <a:noAutofit/>
          </a:bodyPr>
          <a:lstStyle/>
          <a:p>
            <a:pPr marL="255588" indent="-255588"/>
            <a:r>
              <a:rPr lang="en-GB" sz="1500" b="1" dirty="0" smtClean="0">
                <a:latin typeface="Calibri" pitchFamily="34" charset="0"/>
                <a:cs typeface="Calibri" pitchFamily="34" charset="0"/>
              </a:rPr>
              <a:t>Firmware </a:t>
            </a:r>
            <a:r>
              <a:rPr lang="en-GB" sz="1500" b="1" dirty="0">
                <a:latin typeface="Calibri" pitchFamily="34" charset="0"/>
                <a:cs typeface="Calibri" pitchFamily="34" charset="0"/>
              </a:rPr>
              <a:t>updates </a:t>
            </a:r>
            <a:r>
              <a:rPr lang="en-GB" sz="1500" dirty="0" smtClean="0">
                <a:latin typeface="Calibri" pitchFamily="34" charset="0"/>
                <a:cs typeface="Calibri" pitchFamily="34" charset="0"/>
              </a:rPr>
              <a:t>– All hardware comes with a driver disk and drivers that are supposedly compatible with the OS but these are not always up to date, relevant or even the best versions of the drivers. Months down the line when the company has improved the performance of the hardware you purchased, they will put the updated drivers and firmware drivers on their site.</a:t>
            </a:r>
          </a:p>
          <a:p>
            <a:pPr marL="255588" indent="-255588"/>
            <a:r>
              <a:rPr lang="en-GB" sz="1500" dirty="0" smtClean="0">
                <a:latin typeface="Calibri" pitchFamily="34" charset="0"/>
                <a:cs typeface="Calibri" pitchFamily="34" charset="0"/>
              </a:rPr>
              <a:t>Firmware updates, if they work, will increase the data integrity of the device, make it more compatible, iron out issues the driver may have with other devices and make the device faster and better. More importantly it is free to do.</a:t>
            </a:r>
          </a:p>
          <a:p>
            <a:pPr marL="255588" indent="-255588"/>
            <a:r>
              <a:rPr lang="en-GB" sz="1500" b="1" dirty="0" smtClean="0">
                <a:latin typeface="Calibri" pitchFamily="34" charset="0"/>
                <a:cs typeface="Calibri" pitchFamily="34" charset="0"/>
              </a:rPr>
              <a:t>Operating </a:t>
            </a:r>
            <a:r>
              <a:rPr lang="en-GB" sz="1500" b="1" dirty="0">
                <a:latin typeface="Calibri" pitchFamily="34" charset="0"/>
                <a:cs typeface="Calibri" pitchFamily="34" charset="0"/>
              </a:rPr>
              <a:t>systems </a:t>
            </a:r>
            <a:r>
              <a:rPr lang="en-GB" sz="1500" b="1" dirty="0" smtClean="0">
                <a:latin typeface="Calibri" pitchFamily="34" charset="0"/>
                <a:cs typeface="Calibri" pitchFamily="34" charset="0"/>
              </a:rPr>
              <a:t> </a:t>
            </a:r>
            <a:r>
              <a:rPr lang="en-GB" sz="1500" dirty="0" smtClean="0">
                <a:latin typeface="Calibri" pitchFamily="34" charset="0"/>
                <a:cs typeface="Calibri" pitchFamily="34" charset="0"/>
              </a:rPr>
              <a:t>- we know what OS’s are by now, the main control of the computer but OS’s have as many updates as came on the disk. The major updates are called service packs and are a grouping of all the important updates up to that point.</a:t>
            </a:r>
          </a:p>
          <a:p>
            <a:pPr marL="255588" indent="-255588"/>
            <a:r>
              <a:rPr lang="en-GB" sz="1500" dirty="0" smtClean="0">
                <a:latin typeface="Calibri" pitchFamily="34" charset="0"/>
                <a:cs typeface="Calibri" pitchFamily="34" charset="0"/>
              </a:rPr>
              <a:t>OS updates basically fix the bugs and holes that the original OS has, and they have many. These are the kind of holes that allow hackers in, that allow viruses and malware. These are not seen at the time of release because certain people look for the vulnerabilities in the system and exploit them. </a:t>
            </a:r>
            <a:endParaRPr lang="en-GB" sz="1500" dirty="0">
              <a:latin typeface="Calibri" pitchFamily="34" charset="0"/>
              <a:cs typeface="Calibri" pitchFamily="34" charset="0"/>
            </a:endParaRPr>
          </a:p>
          <a:p>
            <a:pPr marL="255588" indent="-255588"/>
            <a:r>
              <a:rPr lang="en-GB" sz="1500" dirty="0" smtClean="0">
                <a:latin typeface="Calibri" pitchFamily="34" charset="0"/>
                <a:cs typeface="Calibri" pitchFamily="34" charset="0"/>
              </a:rPr>
              <a:t>There are 2 ways to get the Windows updates, manually or automatically so Windows looks for itself. Both are relevant but most companies use the automatic update options as a convenience. And it is free.</a:t>
            </a:r>
          </a:p>
          <a:p>
            <a:pPr marL="0" indent="0">
              <a:buNone/>
            </a:pPr>
            <a:r>
              <a:rPr lang="en-GB" sz="1500" b="1" dirty="0" smtClean="0">
                <a:latin typeface="Calibri" pitchFamily="34" charset="0"/>
                <a:cs typeface="Calibri" pitchFamily="34" charset="0"/>
              </a:rPr>
              <a:t>P6.3 </a:t>
            </a:r>
            <a:r>
              <a:rPr lang="en-GB" sz="1500" b="1" dirty="0">
                <a:latin typeface="Calibri" pitchFamily="34" charset="0"/>
                <a:cs typeface="Calibri" pitchFamily="34" charset="0"/>
              </a:rPr>
              <a:t>– Task </a:t>
            </a:r>
            <a:r>
              <a:rPr lang="en-GB" sz="1500" b="1" dirty="0" smtClean="0">
                <a:latin typeface="Calibri" pitchFamily="34" charset="0"/>
                <a:cs typeface="Calibri" pitchFamily="34" charset="0"/>
              </a:rPr>
              <a:t>06 </a:t>
            </a:r>
            <a:r>
              <a:rPr lang="en-GB" sz="1500" b="1" dirty="0">
                <a:latin typeface="Calibri" pitchFamily="34" charset="0"/>
                <a:cs typeface="Calibri" pitchFamily="34" charset="0"/>
              </a:rPr>
              <a:t>– </a:t>
            </a:r>
            <a:r>
              <a:rPr lang="en-GB" sz="1500" dirty="0">
                <a:solidFill>
                  <a:schemeClr val="dk1"/>
                </a:solidFill>
                <a:latin typeface="Calibri" pitchFamily="34" charset="0"/>
                <a:cs typeface="Calibri" pitchFamily="34" charset="0"/>
              </a:rPr>
              <a:t>Demonstrate </a:t>
            </a:r>
            <a:r>
              <a:rPr lang="en-GB" sz="1500" dirty="0" smtClean="0">
                <a:solidFill>
                  <a:schemeClr val="dk1"/>
                </a:solidFill>
                <a:latin typeface="Calibri" pitchFamily="34" charset="0"/>
                <a:cs typeface="Calibri" pitchFamily="34" charset="0"/>
              </a:rPr>
              <a:t>setting up, configuring and installing Firmware updates and OS updates</a:t>
            </a:r>
            <a:r>
              <a:rPr lang="en-GB" sz="1500" dirty="0" smtClean="0">
                <a:latin typeface="Calibri" pitchFamily="34" charset="0"/>
                <a:cs typeface="Calibri" pitchFamily="34" charset="0"/>
              </a:rPr>
              <a:t> </a:t>
            </a:r>
            <a:r>
              <a:rPr lang="en-GB" sz="1500" dirty="0">
                <a:latin typeface="Calibri" pitchFamily="34" charset="0"/>
                <a:cs typeface="Calibri" pitchFamily="34" charset="0"/>
              </a:rPr>
              <a:t>performance. Justify the need and benefits of doing this.</a:t>
            </a:r>
          </a:p>
          <a:p>
            <a:pPr marL="0" indent="0">
              <a:buNone/>
            </a:pPr>
            <a:endParaRPr lang="en-GB" sz="15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300" dirty="0" smtClean="0">
                <a:latin typeface="Calibri" pitchFamily="34" charset="0"/>
                <a:cs typeface="Calibri" pitchFamily="34" charset="0"/>
              </a:rPr>
              <a:t>P6.3 – </a:t>
            </a:r>
            <a:r>
              <a:rPr lang="en-GB" sz="2300" dirty="0" smtClean="0">
                <a:latin typeface="Calibri" pitchFamily="34" charset="0"/>
                <a:cs typeface="Calibri" pitchFamily="34" charset="0"/>
              </a:rPr>
              <a:t>Improve Systems Performance – Techniques – Firmware and OS</a:t>
            </a:r>
            <a:endParaRPr lang="en-GB" sz="2300" dirty="0">
              <a:latin typeface="Calibri" pitchFamily="34" charset="0"/>
              <a:cs typeface="Calibri" pitchFamily="34" charset="0"/>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22652" y="692697"/>
            <a:ext cx="1741836" cy="12498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8847" t="22679" r="59755" b="13480"/>
          <a:stretch/>
        </p:blipFill>
        <p:spPr bwMode="auto">
          <a:xfrm>
            <a:off x="7294660" y="2204864"/>
            <a:ext cx="1597820" cy="21602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94660" y="4702715"/>
            <a:ext cx="1669828" cy="11745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e 2"/>
          <p:cNvGraphicFramePr>
            <a:graphicFrameLocks noGrp="1"/>
          </p:cNvGraphicFramePr>
          <p:nvPr>
            <p:extLst>
              <p:ext uri="{D42A27DB-BD31-4B8C-83A1-F6EECF244321}">
                <p14:modId xmlns:p14="http://schemas.microsoft.com/office/powerpoint/2010/main" val="2876978603"/>
              </p:ext>
            </p:extLst>
          </p:nvPr>
        </p:nvGraphicFramePr>
        <p:xfrm>
          <a:off x="179512" y="6093296"/>
          <a:ext cx="6096000" cy="3708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GB" sz="1800" b="1" dirty="0" smtClean="0">
                          <a:latin typeface="Calibri" pitchFamily="34" charset="0"/>
                          <a:cs typeface="Calibri" pitchFamily="34" charset="0"/>
                        </a:rPr>
                        <a:t>Firmware updates </a:t>
                      </a:r>
                      <a:endParaRPr lang="en-GB" dirty="0"/>
                    </a:p>
                  </a:txBody>
                  <a:tcPr/>
                </a:tc>
                <a:tc>
                  <a:txBody>
                    <a:bodyPr/>
                    <a:lstStyle/>
                    <a:p>
                      <a:pPr algn="ctr"/>
                      <a:r>
                        <a:rPr lang="en-GB" sz="1800" b="1" dirty="0" smtClean="0">
                          <a:latin typeface="Calibri" pitchFamily="34" charset="0"/>
                          <a:cs typeface="Calibri" pitchFamily="34" charset="0"/>
                        </a:rPr>
                        <a:t>Operating systems </a:t>
                      </a:r>
                      <a:endParaRPr lang="en-GB" dirty="0"/>
                    </a:p>
                  </a:txBody>
                  <a:tcPr/>
                </a:tc>
              </a:tr>
            </a:tbl>
          </a:graphicData>
        </a:graphic>
      </p:graphicFrame>
    </p:spTree>
    <p:extLst>
      <p:ext uri="{BB962C8B-B14F-4D97-AF65-F5344CB8AC3E}">
        <p14:creationId xmlns:p14="http://schemas.microsoft.com/office/powerpoint/2010/main" val="37193498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19" y="620688"/>
            <a:ext cx="8712385" cy="5472608"/>
          </a:xfrm>
        </p:spPr>
        <p:txBody>
          <a:bodyPr>
            <a:noAutofit/>
          </a:bodyPr>
          <a:lstStyle/>
          <a:p>
            <a:pPr marL="255588" indent="-255588"/>
            <a:r>
              <a:rPr lang="en-GB" sz="1400" b="1" dirty="0" smtClean="0">
                <a:latin typeface="Calibri" pitchFamily="34" charset="0"/>
                <a:cs typeface="Calibri" pitchFamily="34" charset="0"/>
              </a:rPr>
              <a:t>Memory Management </a:t>
            </a:r>
            <a:r>
              <a:rPr lang="en-GB" sz="1400" dirty="0" smtClean="0">
                <a:latin typeface="Calibri" pitchFamily="34" charset="0"/>
                <a:cs typeface="Calibri" pitchFamily="34" charset="0"/>
              </a:rPr>
              <a:t>– All OS’s manage their setting automatically according </a:t>
            </a:r>
            <a:br>
              <a:rPr lang="en-GB" sz="1400" dirty="0" smtClean="0">
                <a:latin typeface="Calibri" pitchFamily="34" charset="0"/>
                <a:cs typeface="Calibri" pitchFamily="34" charset="0"/>
              </a:rPr>
            </a:br>
            <a:r>
              <a:rPr lang="en-GB" sz="1400" dirty="0" smtClean="0">
                <a:latin typeface="Calibri" pitchFamily="34" charset="0"/>
                <a:cs typeface="Calibri" pitchFamily="34" charset="0"/>
              </a:rPr>
              <a:t>to how they think you would want your machine. Memory management is one </a:t>
            </a:r>
            <a:br>
              <a:rPr lang="en-GB" sz="1400" dirty="0" smtClean="0">
                <a:latin typeface="Calibri" pitchFamily="34" charset="0"/>
                <a:cs typeface="Calibri" pitchFamily="34" charset="0"/>
              </a:rPr>
            </a:br>
            <a:r>
              <a:rPr lang="en-GB" sz="1400" dirty="0" smtClean="0">
                <a:latin typeface="Calibri" pitchFamily="34" charset="0"/>
                <a:cs typeface="Calibri" pitchFamily="34" charset="0"/>
              </a:rPr>
              <a:t>way to override this setting for more optimal use for certain programs, like </a:t>
            </a:r>
            <a:br>
              <a:rPr lang="en-GB" sz="1400" dirty="0" smtClean="0">
                <a:latin typeface="Calibri" pitchFamily="34" charset="0"/>
                <a:cs typeface="Calibri" pitchFamily="34" charset="0"/>
              </a:rPr>
            </a:br>
            <a:r>
              <a:rPr lang="en-GB" sz="1400" dirty="0" smtClean="0">
                <a:latin typeface="Calibri" pitchFamily="34" charset="0"/>
                <a:cs typeface="Calibri" pitchFamily="34" charset="0"/>
              </a:rPr>
              <a:t>shutting down functions so games can run faster etc. </a:t>
            </a:r>
          </a:p>
          <a:p>
            <a:pPr marL="255588" indent="-255588"/>
            <a:r>
              <a:rPr lang="en-GB" sz="1400" dirty="0">
                <a:latin typeface="Calibri" pitchFamily="34" charset="0"/>
                <a:cs typeface="Calibri" pitchFamily="34" charset="0"/>
              </a:rPr>
              <a:t>To change the setting take the following steps:</a:t>
            </a:r>
          </a:p>
          <a:p>
            <a:pPr marL="450850" lvl="1" indent="-177800"/>
            <a:r>
              <a:rPr lang="en-GB" sz="1400" dirty="0">
                <a:latin typeface="Calibri" pitchFamily="34" charset="0"/>
                <a:cs typeface="Calibri" pitchFamily="34" charset="0"/>
              </a:rPr>
              <a:t>Go to </a:t>
            </a:r>
            <a:r>
              <a:rPr lang="en-GB" sz="1400" b="1" dirty="0">
                <a:latin typeface="Calibri" pitchFamily="34" charset="0"/>
                <a:cs typeface="Calibri" pitchFamily="34" charset="0"/>
              </a:rPr>
              <a:t>Control Panel</a:t>
            </a:r>
            <a:r>
              <a:rPr lang="en-GB" sz="1400" dirty="0">
                <a:latin typeface="Calibri" pitchFamily="34" charset="0"/>
                <a:cs typeface="Calibri" pitchFamily="34" charset="0"/>
              </a:rPr>
              <a:t>, go to </a:t>
            </a:r>
            <a:r>
              <a:rPr lang="en-GB" sz="1400" b="1" dirty="0">
                <a:latin typeface="Calibri" pitchFamily="34" charset="0"/>
                <a:cs typeface="Calibri" pitchFamily="34" charset="0"/>
              </a:rPr>
              <a:t>System and Security </a:t>
            </a:r>
            <a:r>
              <a:rPr lang="en-GB" sz="1400" dirty="0">
                <a:latin typeface="Calibri" pitchFamily="34" charset="0"/>
                <a:cs typeface="Calibri" pitchFamily="34" charset="0"/>
              </a:rPr>
              <a:t>and select </a:t>
            </a:r>
            <a:r>
              <a:rPr lang="en-GB" sz="1400" b="1" dirty="0">
                <a:latin typeface="Calibri" pitchFamily="34" charset="0"/>
                <a:cs typeface="Calibri" pitchFamily="34" charset="0"/>
              </a:rPr>
              <a:t>System</a:t>
            </a:r>
            <a:r>
              <a:rPr lang="en-GB" sz="1400" dirty="0">
                <a:latin typeface="Calibri" pitchFamily="34" charset="0"/>
                <a:cs typeface="Calibri" pitchFamily="34" charset="0"/>
              </a:rPr>
              <a:t>.</a:t>
            </a:r>
          </a:p>
          <a:p>
            <a:pPr marL="450850" lvl="1" indent="-177800"/>
            <a:r>
              <a:rPr lang="en-GB" sz="1400" dirty="0">
                <a:latin typeface="Calibri" pitchFamily="34" charset="0"/>
                <a:cs typeface="Calibri" pitchFamily="34" charset="0"/>
              </a:rPr>
              <a:t>Choose </a:t>
            </a:r>
            <a:r>
              <a:rPr lang="en-GB" sz="1400" b="1" dirty="0">
                <a:latin typeface="Calibri" pitchFamily="34" charset="0"/>
                <a:cs typeface="Calibri" pitchFamily="34" charset="0"/>
              </a:rPr>
              <a:t>Advanced System Settings</a:t>
            </a:r>
          </a:p>
          <a:p>
            <a:pPr marL="450850" lvl="1" indent="-177800"/>
            <a:r>
              <a:rPr lang="en-GB" sz="1400" dirty="0">
                <a:latin typeface="Calibri" pitchFamily="34" charset="0"/>
                <a:cs typeface="Calibri" pitchFamily="34" charset="0"/>
              </a:rPr>
              <a:t>On the </a:t>
            </a:r>
            <a:r>
              <a:rPr lang="en-GB" sz="1400" b="1" dirty="0">
                <a:latin typeface="Calibri" pitchFamily="34" charset="0"/>
                <a:cs typeface="Calibri" pitchFamily="34" charset="0"/>
              </a:rPr>
              <a:t>Advanced</a:t>
            </a:r>
            <a:r>
              <a:rPr lang="en-GB" sz="1400" dirty="0">
                <a:latin typeface="Calibri" pitchFamily="34" charset="0"/>
                <a:cs typeface="Calibri" pitchFamily="34" charset="0"/>
              </a:rPr>
              <a:t> tab, under </a:t>
            </a:r>
            <a:r>
              <a:rPr lang="en-GB" sz="1400" b="1" dirty="0">
                <a:latin typeface="Calibri" pitchFamily="34" charset="0"/>
                <a:cs typeface="Calibri" pitchFamily="34" charset="0"/>
              </a:rPr>
              <a:t>Performance</a:t>
            </a:r>
            <a:r>
              <a:rPr lang="en-GB" sz="1400" dirty="0">
                <a:latin typeface="Calibri" pitchFamily="34" charset="0"/>
                <a:cs typeface="Calibri" pitchFamily="34" charset="0"/>
              </a:rPr>
              <a:t>, click </a:t>
            </a:r>
            <a:r>
              <a:rPr lang="en-GB" sz="1400" b="1" dirty="0">
                <a:latin typeface="Calibri" pitchFamily="34" charset="0"/>
                <a:cs typeface="Calibri" pitchFamily="34" charset="0"/>
              </a:rPr>
              <a:t>Settings</a:t>
            </a:r>
            <a:r>
              <a:rPr lang="en-GB" sz="1400" dirty="0">
                <a:latin typeface="Calibri" pitchFamily="34" charset="0"/>
                <a:cs typeface="Calibri" pitchFamily="34" charset="0"/>
              </a:rPr>
              <a:t>.</a:t>
            </a:r>
          </a:p>
          <a:p>
            <a:pPr marL="450850" lvl="1" indent="-177800"/>
            <a:r>
              <a:rPr lang="en-GB" sz="1400" dirty="0">
                <a:latin typeface="Calibri" pitchFamily="34" charset="0"/>
                <a:cs typeface="Calibri" pitchFamily="34" charset="0"/>
              </a:rPr>
              <a:t>Click the </a:t>
            </a:r>
            <a:r>
              <a:rPr lang="en-GB" sz="1400" b="1" dirty="0">
                <a:latin typeface="Calibri" pitchFamily="34" charset="0"/>
                <a:cs typeface="Calibri" pitchFamily="34" charset="0"/>
              </a:rPr>
              <a:t>Advanced</a:t>
            </a:r>
            <a:r>
              <a:rPr lang="en-GB" sz="1400" dirty="0">
                <a:latin typeface="Calibri" pitchFamily="34" charset="0"/>
                <a:cs typeface="Calibri" pitchFamily="34" charset="0"/>
              </a:rPr>
              <a:t> tab, and then, under </a:t>
            </a:r>
            <a:r>
              <a:rPr lang="en-GB" sz="1400" b="1" dirty="0">
                <a:latin typeface="Calibri" pitchFamily="34" charset="0"/>
                <a:cs typeface="Calibri" pitchFamily="34" charset="0"/>
              </a:rPr>
              <a:t>Virtual memory</a:t>
            </a:r>
            <a:r>
              <a:rPr lang="en-GB" sz="1400" dirty="0">
                <a:latin typeface="Calibri" pitchFamily="34" charset="0"/>
                <a:cs typeface="Calibri" pitchFamily="34" charset="0"/>
              </a:rPr>
              <a:t>, click </a:t>
            </a:r>
            <a:r>
              <a:rPr lang="en-GB" sz="1400" b="1" dirty="0">
                <a:latin typeface="Calibri" pitchFamily="34" charset="0"/>
                <a:cs typeface="Calibri" pitchFamily="34" charset="0"/>
              </a:rPr>
              <a:t>Change</a:t>
            </a:r>
            <a:r>
              <a:rPr lang="en-GB" sz="1400" dirty="0">
                <a:latin typeface="Calibri" pitchFamily="34" charset="0"/>
                <a:cs typeface="Calibri" pitchFamily="34" charset="0"/>
              </a:rPr>
              <a:t>.</a:t>
            </a:r>
          </a:p>
          <a:p>
            <a:pPr marL="450850" lvl="1" indent="-177800"/>
            <a:r>
              <a:rPr lang="en-GB" sz="1400" dirty="0">
                <a:latin typeface="Calibri" pitchFamily="34" charset="0"/>
                <a:cs typeface="Calibri" pitchFamily="34" charset="0"/>
              </a:rPr>
              <a:t>Clear the Automatically manage paging file size for all drives check box.</a:t>
            </a:r>
          </a:p>
          <a:p>
            <a:pPr marL="450850" lvl="1" indent="-177800"/>
            <a:r>
              <a:rPr lang="en-GB" sz="1400" dirty="0">
                <a:latin typeface="Calibri" pitchFamily="34" charset="0"/>
                <a:cs typeface="Calibri" pitchFamily="34" charset="0"/>
              </a:rPr>
              <a:t>Under </a:t>
            </a:r>
            <a:r>
              <a:rPr lang="en-GB" sz="1400" b="1" dirty="0">
                <a:latin typeface="Calibri" pitchFamily="34" charset="0"/>
                <a:cs typeface="Calibri" pitchFamily="34" charset="0"/>
              </a:rPr>
              <a:t>Drive</a:t>
            </a:r>
            <a:r>
              <a:rPr lang="en-GB" sz="1400" dirty="0">
                <a:latin typeface="Calibri" pitchFamily="34" charset="0"/>
                <a:cs typeface="Calibri" pitchFamily="34" charset="0"/>
              </a:rPr>
              <a:t> [Volume Label], click the drive that contains the paging file you want to change.</a:t>
            </a:r>
          </a:p>
          <a:p>
            <a:pPr marL="450850" lvl="1" indent="-177800"/>
            <a:r>
              <a:rPr lang="en-GB" sz="1400" dirty="0">
                <a:latin typeface="Calibri" pitchFamily="34" charset="0"/>
                <a:cs typeface="Calibri" pitchFamily="34" charset="0"/>
              </a:rPr>
              <a:t>Click </a:t>
            </a:r>
            <a:r>
              <a:rPr lang="en-GB" sz="1400" b="1" dirty="0">
                <a:latin typeface="Calibri" pitchFamily="34" charset="0"/>
                <a:cs typeface="Calibri" pitchFamily="34" charset="0"/>
              </a:rPr>
              <a:t>Custom size, </a:t>
            </a:r>
            <a:r>
              <a:rPr lang="en-GB" sz="1400" dirty="0">
                <a:latin typeface="Calibri" pitchFamily="34" charset="0"/>
                <a:cs typeface="Calibri" pitchFamily="34" charset="0"/>
              </a:rPr>
              <a:t>type a new size in megabytes in the Initial size (MB) or Maximum size (MB) box, click Set, and then click </a:t>
            </a:r>
            <a:r>
              <a:rPr lang="en-GB" sz="1400" b="1" dirty="0">
                <a:latin typeface="Calibri" pitchFamily="34" charset="0"/>
                <a:cs typeface="Calibri" pitchFamily="34" charset="0"/>
              </a:rPr>
              <a:t>OK</a:t>
            </a:r>
            <a:r>
              <a:rPr lang="en-GB" sz="1400" dirty="0">
                <a:latin typeface="Calibri" pitchFamily="34" charset="0"/>
                <a:cs typeface="Calibri" pitchFamily="34" charset="0"/>
              </a:rPr>
              <a:t>.</a:t>
            </a:r>
          </a:p>
          <a:p>
            <a:pPr marL="255588" indent="-255588"/>
            <a:r>
              <a:rPr lang="en-GB" sz="1400" b="1" dirty="0" smtClean="0">
                <a:latin typeface="Calibri" pitchFamily="34" charset="0"/>
                <a:cs typeface="Calibri" pitchFamily="34" charset="0"/>
              </a:rPr>
              <a:t>Disk </a:t>
            </a:r>
            <a:r>
              <a:rPr lang="en-GB" sz="1400" b="1" dirty="0">
                <a:latin typeface="Calibri" pitchFamily="34" charset="0"/>
                <a:cs typeface="Calibri" pitchFamily="34" charset="0"/>
              </a:rPr>
              <a:t>optimisation</a:t>
            </a:r>
            <a:r>
              <a:rPr lang="en-GB" sz="1400" dirty="0">
                <a:latin typeface="Calibri" pitchFamily="34" charset="0"/>
                <a:cs typeface="Calibri" pitchFamily="34" charset="0"/>
              </a:rPr>
              <a:t> </a:t>
            </a:r>
            <a:r>
              <a:rPr lang="en-GB" sz="1400" dirty="0" smtClean="0">
                <a:latin typeface="Calibri" pitchFamily="34" charset="0"/>
                <a:cs typeface="Calibri" pitchFamily="34" charset="0"/>
              </a:rPr>
              <a:t>– This cleans up the system files and other files on your machine so the hard drive has more free space to spool files to and to configure OS setting. How much room you set the OS backup folder for instance allows you to maximises the potential of the OS.</a:t>
            </a:r>
          </a:p>
          <a:p>
            <a:pPr marL="255588" indent="-255588"/>
            <a:r>
              <a:rPr lang="en-GB" sz="1400" dirty="0" smtClean="0">
                <a:latin typeface="Calibri" pitchFamily="34" charset="0"/>
                <a:cs typeface="Calibri" pitchFamily="34" charset="0"/>
              </a:rPr>
              <a:t>Similarly setting the amount of Temporary Internet space from within the browser will maximise its potential speed. For some people they prefer to split the hard drive through partitioning and then optimise their OS side for speed and their programs or files side  to make it easier to distinguish the difference when cleaning.</a:t>
            </a:r>
          </a:p>
          <a:p>
            <a:pPr marL="255588" indent="-255588"/>
            <a:r>
              <a:rPr lang="en-GB" sz="1400" dirty="0" smtClean="0">
                <a:latin typeface="Calibri" pitchFamily="34" charset="0"/>
                <a:cs typeface="Calibri" pitchFamily="34" charset="0"/>
              </a:rPr>
              <a:t>Alternatively they go through a process of archiving and deleting files, reducing the size of pictures and  videos, shrinking word files etc. to reduce space taken up.</a:t>
            </a:r>
          </a:p>
          <a:p>
            <a:pPr marL="0" indent="0">
              <a:buNone/>
            </a:pPr>
            <a:r>
              <a:rPr lang="en-GB" sz="1400" b="1" dirty="0" smtClean="0">
                <a:latin typeface="Calibri" pitchFamily="34" charset="0"/>
                <a:cs typeface="Calibri" pitchFamily="34" charset="0"/>
              </a:rPr>
              <a:t>P6.4 </a:t>
            </a:r>
            <a:r>
              <a:rPr lang="en-GB" sz="1400" b="1" dirty="0">
                <a:latin typeface="Calibri" pitchFamily="34" charset="0"/>
                <a:cs typeface="Calibri" pitchFamily="34" charset="0"/>
              </a:rPr>
              <a:t>– Task </a:t>
            </a:r>
            <a:r>
              <a:rPr lang="en-GB" sz="1400" b="1" dirty="0" smtClean="0">
                <a:latin typeface="Calibri" pitchFamily="34" charset="0"/>
                <a:cs typeface="Calibri" pitchFamily="34" charset="0"/>
              </a:rPr>
              <a:t>07 </a:t>
            </a:r>
            <a:r>
              <a:rPr lang="en-GB" sz="1400" b="1" dirty="0">
                <a:latin typeface="Calibri" pitchFamily="34" charset="0"/>
                <a:cs typeface="Calibri" pitchFamily="34" charset="0"/>
              </a:rPr>
              <a:t>– </a:t>
            </a:r>
            <a:r>
              <a:rPr lang="en-GB" sz="1400" dirty="0">
                <a:solidFill>
                  <a:schemeClr val="dk1"/>
                </a:solidFill>
                <a:latin typeface="Calibri" pitchFamily="34" charset="0"/>
                <a:cs typeface="Calibri" pitchFamily="34" charset="0"/>
              </a:rPr>
              <a:t>Demonstrate setting </a:t>
            </a:r>
            <a:r>
              <a:rPr lang="en-GB" sz="1400" dirty="0" smtClean="0">
                <a:solidFill>
                  <a:schemeClr val="dk1"/>
                </a:solidFill>
                <a:latin typeface="Calibri" pitchFamily="34" charset="0"/>
                <a:cs typeface="Calibri" pitchFamily="34" charset="0"/>
              </a:rPr>
              <a:t>up Memory Management on your System and optimising the Disk for more optimal settings</a:t>
            </a:r>
            <a:r>
              <a:rPr lang="en-GB" sz="1400" dirty="0" smtClean="0">
                <a:latin typeface="Calibri" pitchFamily="34" charset="0"/>
                <a:cs typeface="Calibri" pitchFamily="34" charset="0"/>
              </a:rPr>
              <a:t>. </a:t>
            </a:r>
            <a:r>
              <a:rPr lang="en-GB" sz="1400" dirty="0">
                <a:latin typeface="Calibri" pitchFamily="34" charset="0"/>
                <a:cs typeface="Calibri" pitchFamily="34" charset="0"/>
              </a:rPr>
              <a:t>Justify the need and benefits of doing this</a:t>
            </a:r>
            <a:r>
              <a:rPr lang="en-GB" sz="1400" dirty="0" smtClean="0">
                <a:latin typeface="Calibri" pitchFamily="34" charset="0"/>
                <a:cs typeface="Calibri" pitchFamily="34" charset="0"/>
              </a:rPr>
              <a:t>.</a:t>
            </a:r>
            <a:endParaRPr lang="en-GB" sz="14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600" dirty="0" smtClean="0">
                <a:latin typeface="Calibri" pitchFamily="34" charset="0"/>
                <a:cs typeface="Calibri" pitchFamily="34" charset="0"/>
              </a:rPr>
              <a:t>P6.4 – </a:t>
            </a:r>
            <a:r>
              <a:rPr lang="en-GB" sz="2600" dirty="0" smtClean="0">
                <a:latin typeface="Calibri" pitchFamily="34" charset="0"/>
                <a:cs typeface="Calibri" pitchFamily="34" charset="0"/>
              </a:rPr>
              <a:t>Improve Systems Performance – Techniques - Memory</a:t>
            </a:r>
            <a:endParaRPr lang="en-GB" sz="2600" dirty="0">
              <a:latin typeface="Calibri" pitchFamily="34" charset="0"/>
              <a:cs typeface="Calibri" pitchFamily="34" charset="0"/>
            </a:endParaRPr>
          </a:p>
        </p:txBody>
      </p: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9239" b="63433"/>
          <a:stretch/>
        </p:blipFill>
        <p:spPr bwMode="auto">
          <a:xfrm>
            <a:off x="6804248" y="692696"/>
            <a:ext cx="2159657" cy="1362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Table 5"/>
          <p:cNvGraphicFramePr>
            <a:graphicFrameLocks noGrp="1"/>
          </p:cNvGraphicFramePr>
          <p:nvPr>
            <p:extLst>
              <p:ext uri="{D42A27DB-BD31-4B8C-83A1-F6EECF244321}">
                <p14:modId xmlns:p14="http://schemas.microsoft.com/office/powerpoint/2010/main" val="1845077156"/>
              </p:ext>
            </p:extLst>
          </p:nvPr>
        </p:nvGraphicFramePr>
        <p:xfrm>
          <a:off x="179510" y="6165304"/>
          <a:ext cx="8784394" cy="335280"/>
        </p:xfrm>
        <a:graphic>
          <a:graphicData uri="http://schemas.openxmlformats.org/drawingml/2006/table">
            <a:tbl>
              <a:tblPr firstRow="1" bandRow="1">
                <a:tableStyleId>{5C22544A-7EE6-4342-B048-85BDC9FD1C3A}</a:tableStyleId>
              </a:tblPr>
              <a:tblGrid>
                <a:gridCol w="4392197"/>
                <a:gridCol w="4392197"/>
              </a:tblGrid>
              <a:tr h="226824">
                <a:tc>
                  <a:txBody>
                    <a:bodyPr/>
                    <a:lstStyle/>
                    <a:p>
                      <a:pPr algn="ctr"/>
                      <a:r>
                        <a:rPr lang="en-GB" sz="1600" b="1" dirty="0" smtClean="0">
                          <a:latin typeface="Calibri" pitchFamily="34" charset="0"/>
                          <a:cs typeface="Calibri" pitchFamily="34" charset="0"/>
                        </a:rPr>
                        <a:t>Memory Management </a:t>
                      </a:r>
                      <a:endParaRPr lang="en-GB" sz="1600" b="1" dirty="0"/>
                    </a:p>
                  </a:txBody>
                  <a:tcPr/>
                </a:tc>
                <a:tc>
                  <a:txBody>
                    <a:bodyPr/>
                    <a:lstStyle/>
                    <a:p>
                      <a:pPr algn="ctr"/>
                      <a:r>
                        <a:rPr lang="en-GB" sz="1600" b="1" dirty="0" smtClean="0">
                          <a:latin typeface="Calibri" pitchFamily="34" charset="0"/>
                          <a:cs typeface="Calibri" pitchFamily="34" charset="0"/>
                        </a:rPr>
                        <a:t>Disk optimisation</a:t>
                      </a:r>
                      <a:r>
                        <a:rPr lang="en-GB" sz="1600" dirty="0" smtClean="0">
                          <a:latin typeface="Calibri" pitchFamily="34" charset="0"/>
                          <a:cs typeface="Calibri" pitchFamily="34" charset="0"/>
                        </a:rPr>
                        <a:t> </a:t>
                      </a:r>
                      <a:endParaRPr lang="en-GB" sz="1600" dirty="0"/>
                    </a:p>
                  </a:txBody>
                  <a:tcPr/>
                </a:tc>
              </a:tr>
            </a:tbl>
          </a:graphicData>
        </a:graphic>
      </p:graphicFrame>
    </p:spTree>
    <p:extLst>
      <p:ext uri="{BB962C8B-B14F-4D97-AF65-F5344CB8AC3E}">
        <p14:creationId xmlns:p14="http://schemas.microsoft.com/office/powerpoint/2010/main" val="39961577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832648"/>
          </a:xfrm>
        </p:spPr>
        <p:txBody>
          <a:bodyPr>
            <a:noAutofit/>
          </a:bodyPr>
          <a:lstStyle/>
          <a:p>
            <a:pPr marL="255588" indent="-255588">
              <a:spcAft>
                <a:spcPts val="600"/>
              </a:spcAft>
            </a:pPr>
            <a:r>
              <a:rPr lang="en-GB" sz="1620" b="1" dirty="0" smtClean="0">
                <a:latin typeface="Calibri" pitchFamily="34" charset="0"/>
              </a:rPr>
              <a:t>Firewall</a:t>
            </a:r>
            <a:r>
              <a:rPr lang="en-GB" sz="1620" dirty="0" smtClean="0">
                <a:latin typeface="Calibri" pitchFamily="34" charset="0"/>
              </a:rPr>
              <a:t> </a:t>
            </a:r>
            <a:r>
              <a:rPr lang="en-GB" sz="1620" dirty="0" smtClean="0">
                <a:latin typeface="Calibri" pitchFamily="34" charset="0"/>
              </a:rPr>
              <a:t>- A firewall is a security-conscious program that sits between the Internet and your network with a single-minded task: preventing them from getting to us, a security guard if you will. All network traffic into and out of the System must pass through the firewall, which prevents unauthorised access to the network. Some type of firewall is a must-have if your system has a connection to the Internet, whether that connection is broadband (cable modem or DSL), T1, or some other high-speed connection. Without it, sooner or later a hacker will discover your unprotected network and tell his friends about it. Within a few hours your system and information on the system will be toast.</a:t>
            </a:r>
          </a:p>
          <a:p>
            <a:pPr marL="255588" indent="-255588">
              <a:spcAft>
                <a:spcPts val="600"/>
              </a:spcAft>
            </a:pPr>
            <a:r>
              <a:rPr lang="en-GB" sz="1620" dirty="0" smtClean="0">
                <a:latin typeface="Calibri" pitchFamily="34" charset="0"/>
              </a:rPr>
              <a:t>You can set up a firewall using two basic ways. The easiest way is to purchase a firewall application, which is basically a self-contained router with built-in firewall features. Most firewall applications include a Web-based interface that enables you to connect to the firewall from any computer on your network using a browser. You can then customize the firewall settings to suit your needs.</a:t>
            </a:r>
          </a:p>
          <a:p>
            <a:pPr marL="255588" indent="-255588">
              <a:spcAft>
                <a:spcPts val="600"/>
              </a:spcAft>
            </a:pPr>
            <a:r>
              <a:rPr lang="en-GB" sz="1620" dirty="0" smtClean="0">
                <a:latin typeface="Calibri" pitchFamily="34" charset="0"/>
              </a:rPr>
              <a:t>Alternatively, you can set up a server computer to function as a firewall computer. The server can run just about any network operating system, but most dedicated firewall systems run Linux. Whether you use a firewall application </a:t>
            </a:r>
            <a:br>
              <a:rPr lang="en-GB" sz="1620" dirty="0" smtClean="0">
                <a:latin typeface="Calibri" pitchFamily="34" charset="0"/>
              </a:rPr>
            </a:br>
            <a:r>
              <a:rPr lang="en-GB" sz="1620" dirty="0" smtClean="0">
                <a:latin typeface="Calibri" pitchFamily="34" charset="0"/>
              </a:rPr>
              <a:t>or a firewall computer, the firewall must be located between </a:t>
            </a:r>
            <a:br>
              <a:rPr lang="en-GB" sz="1620" dirty="0" smtClean="0">
                <a:latin typeface="Calibri" pitchFamily="34" charset="0"/>
              </a:rPr>
            </a:br>
            <a:r>
              <a:rPr lang="en-GB" sz="1620" dirty="0" smtClean="0">
                <a:latin typeface="Calibri" pitchFamily="34" charset="0"/>
              </a:rPr>
              <a:t>your network and the Internet. Here, one end of the firewall </a:t>
            </a:r>
            <a:br>
              <a:rPr lang="en-GB" sz="1620" dirty="0" smtClean="0">
                <a:latin typeface="Calibri" pitchFamily="34" charset="0"/>
              </a:rPr>
            </a:br>
            <a:r>
              <a:rPr lang="en-GB" sz="1620" dirty="0" smtClean="0">
                <a:latin typeface="Calibri" pitchFamily="34" charset="0"/>
              </a:rPr>
              <a:t>is connected to a network hub, which is, in turn, connected to </a:t>
            </a:r>
            <a:br>
              <a:rPr lang="en-GB" sz="1620" dirty="0" smtClean="0">
                <a:latin typeface="Calibri" pitchFamily="34" charset="0"/>
              </a:rPr>
            </a:br>
            <a:r>
              <a:rPr lang="en-GB" sz="1620" dirty="0" smtClean="0">
                <a:latin typeface="Calibri" pitchFamily="34" charset="0"/>
              </a:rPr>
              <a:t>the other computers on the network. The other end of the </a:t>
            </a:r>
            <a:br>
              <a:rPr lang="en-GB" sz="1620" dirty="0" smtClean="0">
                <a:latin typeface="Calibri" pitchFamily="34" charset="0"/>
              </a:rPr>
            </a:br>
            <a:r>
              <a:rPr lang="en-GB" sz="1620" dirty="0" smtClean="0">
                <a:latin typeface="Calibri" pitchFamily="34" charset="0"/>
              </a:rPr>
              <a:t>firewall is connected to the Internet. As a result, all traffic from </a:t>
            </a:r>
            <a:br>
              <a:rPr lang="en-GB" sz="1620" dirty="0" smtClean="0">
                <a:latin typeface="Calibri" pitchFamily="34" charset="0"/>
              </a:rPr>
            </a:br>
            <a:r>
              <a:rPr lang="en-GB" sz="1620" dirty="0" smtClean="0">
                <a:latin typeface="Calibri" pitchFamily="34" charset="0"/>
              </a:rPr>
              <a:t>the LAN to the Internet and vice versa must travel through the </a:t>
            </a:r>
            <a:br>
              <a:rPr lang="en-GB" sz="1620" dirty="0" smtClean="0">
                <a:latin typeface="Calibri" pitchFamily="34" charset="0"/>
              </a:rPr>
            </a:br>
            <a:r>
              <a:rPr lang="en-GB" sz="1620" dirty="0" smtClean="0">
                <a:latin typeface="Calibri" pitchFamily="34" charset="0"/>
              </a:rPr>
              <a:t>firewall.</a:t>
            </a:r>
          </a:p>
        </p:txBody>
      </p:sp>
      <p:pic>
        <p:nvPicPr>
          <p:cNvPr id="7170" name="Picture 2"/>
          <p:cNvPicPr>
            <a:picLocks noChangeAspect="1" noChangeArrowheads="1"/>
          </p:cNvPicPr>
          <p:nvPr/>
        </p:nvPicPr>
        <p:blipFill>
          <a:blip r:embed="rId2" cstate="print"/>
          <a:srcRect l="41044" t="62955" r="38285" b="10000"/>
          <a:stretch>
            <a:fillRect/>
          </a:stretch>
        </p:blipFill>
        <p:spPr bwMode="auto">
          <a:xfrm>
            <a:off x="6516216" y="4556006"/>
            <a:ext cx="2232248" cy="1825322"/>
          </a:xfrm>
          <a:prstGeom prst="rect">
            <a:avLst/>
          </a:prstGeom>
          <a:ln>
            <a:noFill/>
          </a:ln>
          <a:effectLst>
            <a:outerShdw blurRad="292100" dist="139700" dir="2700000" algn="tl" rotWithShape="0">
              <a:srgbClr val="333333">
                <a:alpha val="65000"/>
              </a:srgbClr>
            </a:outerShdw>
          </a:effectLst>
        </p:spPr>
      </p:pic>
      <p:sp>
        <p:nvSpPr>
          <p:cNvPr id="7" name="Title 2"/>
          <p:cNvSpPr>
            <a:spLocks noGrp="1"/>
          </p:cNvSpPr>
          <p:nvPr>
            <p:ph type="title"/>
          </p:nvPr>
        </p:nvSpPr>
        <p:spPr>
          <a:xfrm>
            <a:off x="179512" y="188640"/>
            <a:ext cx="8733656" cy="360040"/>
          </a:xfrm>
        </p:spPr>
        <p:txBody>
          <a:bodyPr>
            <a:noAutofit/>
          </a:bodyPr>
          <a:lstStyle/>
          <a:p>
            <a:r>
              <a:rPr lang="en-GB" sz="2600" dirty="0" smtClean="0">
                <a:latin typeface="Calibri" pitchFamily="34" charset="0"/>
                <a:cs typeface="Calibri" pitchFamily="34" charset="0"/>
              </a:rPr>
              <a:t>P6.5 – </a:t>
            </a:r>
            <a:r>
              <a:rPr lang="en-GB" sz="2600" dirty="0" smtClean="0">
                <a:latin typeface="Calibri" pitchFamily="34" charset="0"/>
                <a:cs typeface="Calibri" pitchFamily="34" charset="0"/>
              </a:rPr>
              <a:t>Improve Systems Performance – Techniques - Security</a:t>
            </a:r>
            <a:endParaRPr lang="en-GB" sz="2600" dirty="0">
              <a:latin typeface="Calibri" pitchFamily="34" charset="0"/>
              <a:cs typeface="Calibri" pitchFamily="34" charset="0"/>
            </a:endParaRPr>
          </a:p>
        </p:txBody>
      </p:sp>
    </p:spTree>
    <p:extLst>
      <p:ext uri="{BB962C8B-B14F-4D97-AF65-F5344CB8AC3E}">
        <p14:creationId xmlns:p14="http://schemas.microsoft.com/office/powerpoint/2010/main" val="21733796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904656"/>
          </a:xfrm>
        </p:spPr>
        <p:txBody>
          <a:bodyPr>
            <a:noAutofit/>
          </a:bodyPr>
          <a:lstStyle/>
          <a:p>
            <a:pPr marL="255588" indent="-255588">
              <a:spcAft>
                <a:spcPts val="600"/>
              </a:spcAft>
            </a:pPr>
            <a:r>
              <a:rPr lang="en-GB" sz="1600" b="1" dirty="0" smtClean="0">
                <a:latin typeface="Calibri" pitchFamily="34" charset="0"/>
              </a:rPr>
              <a:t>Virus Checker - </a:t>
            </a:r>
            <a:r>
              <a:rPr lang="en-GB" sz="1600" dirty="0" smtClean="0">
                <a:latin typeface="Calibri" pitchFamily="34" charset="0"/>
              </a:rPr>
              <a:t>Every computer user is susceptible to attacks by computer viruses, and using a network increases your vulnerability because it exposes all network users to the risk of being infected by a virus that lands on any one network user’s computer. Viruses don’t just spontaneously appear out of nowhere. Viruses are computer programs that are created by malicious programmers.</a:t>
            </a:r>
          </a:p>
          <a:p>
            <a:pPr marL="255588" indent="-255588">
              <a:spcAft>
                <a:spcPts val="600"/>
              </a:spcAft>
            </a:pPr>
            <a:r>
              <a:rPr lang="en-GB" sz="1600" dirty="0" smtClean="0">
                <a:latin typeface="Calibri" pitchFamily="34" charset="0"/>
              </a:rPr>
              <a:t>The best way to protect your System from virus infection is to use an antivirus program. These programs have a catalogue of several thousand known viruses that they can detect and remove. In addition, they can spot the types of changes that viruses typically make to your computer’s files, thus decreasing the likelihood that some previously unknown virus will go undetected.</a:t>
            </a:r>
          </a:p>
          <a:p>
            <a:pPr marL="255588" indent="-255588">
              <a:spcAft>
                <a:spcPts val="600"/>
              </a:spcAft>
            </a:pPr>
            <a:r>
              <a:rPr lang="en-GB" sz="1600" dirty="0" smtClean="0">
                <a:latin typeface="Calibri" pitchFamily="34" charset="0"/>
              </a:rPr>
              <a:t>You can install antivirus software on each System. This technique would be the most effective if you could count on all your users to keep their antivirus software up to date. Because that’s an unlikely proposition, you may want to adopt a more reliable approach to virus protection.</a:t>
            </a:r>
          </a:p>
          <a:p>
            <a:pPr marL="255588" indent="-255588">
              <a:spcAft>
                <a:spcPts val="600"/>
              </a:spcAft>
            </a:pPr>
            <a:r>
              <a:rPr lang="en-GB" sz="1600" dirty="0" smtClean="0">
                <a:latin typeface="Calibri" pitchFamily="34" charset="0"/>
              </a:rPr>
              <a:t>Managed antivirus services place antivirus client software on each client computer in your network. Then, an antivirus server automatically updates the clients on a regular basis to make sure that they’re kept up to date.</a:t>
            </a:r>
          </a:p>
          <a:p>
            <a:pPr marL="255588" indent="-255588">
              <a:spcAft>
                <a:spcPts val="600"/>
              </a:spcAft>
            </a:pPr>
            <a:r>
              <a:rPr lang="en-GB" sz="1600" dirty="0" smtClean="0">
                <a:latin typeface="Calibri" pitchFamily="34" charset="0"/>
              </a:rPr>
              <a:t>Server-based antivirus software protects your network servers from viruses. For example, you can install antivirus software on your mail server to scan all incoming mail for viruses and remove them before your network users ever see them.</a:t>
            </a:r>
          </a:p>
          <a:p>
            <a:pPr marL="255588" indent="-255588">
              <a:spcAft>
                <a:spcPts val="600"/>
              </a:spcAft>
            </a:pPr>
            <a:r>
              <a:rPr lang="en-GB" sz="1600" dirty="0" smtClean="0">
                <a:latin typeface="Calibri" pitchFamily="34" charset="0"/>
              </a:rPr>
              <a:t>Some firewall appliances include antivirus enforcement checks that don’t allow your users to access the Internet unless their antivirus software is up to date. This type of firewall provides the best antivirus protection available.</a:t>
            </a:r>
          </a:p>
        </p:txBody>
      </p:sp>
      <p:sp>
        <p:nvSpPr>
          <p:cNvPr id="5" name="Title 2"/>
          <p:cNvSpPr>
            <a:spLocks noGrp="1"/>
          </p:cNvSpPr>
          <p:nvPr>
            <p:ph type="title"/>
          </p:nvPr>
        </p:nvSpPr>
        <p:spPr>
          <a:xfrm>
            <a:off x="179512" y="188640"/>
            <a:ext cx="8733656" cy="360040"/>
          </a:xfrm>
        </p:spPr>
        <p:txBody>
          <a:bodyPr>
            <a:noAutofit/>
          </a:bodyPr>
          <a:lstStyle/>
          <a:p>
            <a:r>
              <a:rPr lang="en-GB" sz="2600" dirty="0" smtClean="0">
                <a:latin typeface="Calibri" pitchFamily="34" charset="0"/>
                <a:cs typeface="Calibri" pitchFamily="34" charset="0"/>
              </a:rPr>
              <a:t>P6.5 – </a:t>
            </a:r>
            <a:r>
              <a:rPr lang="en-GB" sz="2600" dirty="0" smtClean="0">
                <a:latin typeface="Calibri" pitchFamily="34" charset="0"/>
                <a:cs typeface="Calibri" pitchFamily="34" charset="0"/>
              </a:rPr>
              <a:t>Improve Systems Performance – Techniques - Security</a:t>
            </a:r>
            <a:endParaRPr lang="en-GB" sz="2600" dirty="0">
              <a:latin typeface="Calibri" pitchFamily="34" charset="0"/>
              <a:cs typeface="Calibri" pitchFamily="34" charset="0"/>
            </a:endParaRPr>
          </a:p>
        </p:txBody>
      </p:sp>
    </p:spTree>
    <p:extLst>
      <p:ext uri="{BB962C8B-B14F-4D97-AF65-F5344CB8AC3E}">
        <p14:creationId xmlns:p14="http://schemas.microsoft.com/office/powerpoint/2010/main" val="17899867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328592"/>
          </a:xfrm>
        </p:spPr>
        <p:txBody>
          <a:bodyPr>
            <a:noAutofit/>
          </a:bodyPr>
          <a:lstStyle/>
          <a:p>
            <a:pPr marL="177800" indent="-163513"/>
            <a:r>
              <a:rPr lang="en-GB" sz="1600" b="1" dirty="0" smtClean="0">
                <a:latin typeface="Calibri" pitchFamily="34" charset="0"/>
                <a:cs typeface="Calibri" pitchFamily="34" charset="0"/>
              </a:rPr>
              <a:t>Anti-malware software </a:t>
            </a:r>
            <a:r>
              <a:rPr lang="en-GB" sz="1600" dirty="0" smtClean="0">
                <a:latin typeface="Calibri" pitchFamily="34" charset="0"/>
                <a:cs typeface="Calibri" pitchFamily="34" charset="0"/>
              </a:rPr>
              <a:t>– This is similar to anti-virus software in that it is designed to block attacks internally and externally. What they do is look for specific coding within files that allows a program to access the internet surreptitiously. This is usually spyware, malware and adware. These usually enter computer systems as cookies, that allows the program to temporarily turn off the firewall and allow a program to crawl onto the system. When the file becomes active it will then access the Internet to pass on information.</a:t>
            </a:r>
          </a:p>
          <a:p>
            <a:pPr marL="177800" indent="-163513"/>
            <a:r>
              <a:rPr lang="en-GB" sz="1600" dirty="0" smtClean="0">
                <a:latin typeface="Calibri" pitchFamily="34" charset="0"/>
                <a:cs typeface="Calibri" pitchFamily="34" charset="0"/>
              </a:rPr>
              <a:t>An anti-malware program intercepts these external IP calls and blocks them, then tracks the cause back and will then defend against further attacks by neutralising the external connection abilities of the program and then quarantining the program and code.</a:t>
            </a:r>
          </a:p>
          <a:p>
            <a:pPr marL="177800" indent="-163513"/>
            <a:r>
              <a:rPr lang="en-GB" sz="1600" dirty="0" smtClean="0">
                <a:latin typeface="Calibri" pitchFamily="34" charset="0"/>
                <a:cs typeface="Calibri" pitchFamily="34" charset="0"/>
              </a:rPr>
              <a:t>Examples of such programs are </a:t>
            </a:r>
            <a:r>
              <a:rPr lang="en-GB" sz="1600" dirty="0" err="1" smtClean="0">
                <a:latin typeface="Calibri" pitchFamily="34" charset="0"/>
                <a:cs typeface="Calibri" pitchFamily="34" charset="0"/>
              </a:rPr>
              <a:t>AdAware</a:t>
            </a:r>
            <a:r>
              <a:rPr lang="en-GB" sz="1600" dirty="0" smtClean="0">
                <a:latin typeface="Calibri" pitchFamily="34" charset="0"/>
                <a:cs typeface="Calibri" pitchFamily="34" charset="0"/>
              </a:rPr>
              <a:t> and </a:t>
            </a:r>
            <a:r>
              <a:rPr lang="en-GB" sz="1600" dirty="0" err="1" smtClean="0">
                <a:latin typeface="Calibri" pitchFamily="34" charset="0"/>
                <a:cs typeface="Calibri" pitchFamily="34" charset="0"/>
              </a:rPr>
              <a:t>Spybot</a:t>
            </a:r>
            <a:r>
              <a:rPr lang="en-GB" sz="1600" dirty="0" smtClean="0">
                <a:latin typeface="Calibri" pitchFamily="34" charset="0"/>
                <a:cs typeface="Calibri" pitchFamily="34" charset="0"/>
              </a:rPr>
              <a:t>. Because of the increase in malware that is available, the .</a:t>
            </a:r>
            <a:r>
              <a:rPr lang="en-GB" sz="1600" dirty="0" err="1" smtClean="0">
                <a:latin typeface="Calibri" pitchFamily="34" charset="0"/>
                <a:cs typeface="Calibri" pitchFamily="34" charset="0"/>
              </a:rPr>
              <a:t>dat</a:t>
            </a:r>
            <a:r>
              <a:rPr lang="en-GB" sz="1600" dirty="0" smtClean="0">
                <a:latin typeface="Calibri" pitchFamily="34" charset="0"/>
                <a:cs typeface="Calibri" pitchFamily="34" charset="0"/>
              </a:rPr>
              <a:t> files of these programs and others are updated when there are new threats. These programs and </a:t>
            </a:r>
            <a:r>
              <a:rPr lang="en-GB" sz="1600" dirty="0" smtClean="0">
                <a:latin typeface="Calibri" pitchFamily="34" charset="0"/>
                <a:cs typeface="Calibri" pitchFamily="34" charset="0"/>
              </a:rPr>
              <a:t>others </a:t>
            </a:r>
            <a:r>
              <a:rPr lang="en-GB" sz="1600" dirty="0" smtClean="0">
                <a:latin typeface="Calibri" pitchFamily="34" charset="0"/>
                <a:cs typeface="Calibri" pitchFamily="34" charset="0"/>
              </a:rPr>
              <a:t>are 99% effective, combined with a good virus checker they are 99.9% effective, but it is still that 0.1% that gets through. With SSL protection combines this is even more secure</a:t>
            </a:r>
            <a:r>
              <a:rPr lang="en-GB" sz="1600" dirty="0" smtClean="0">
                <a:latin typeface="Calibri" pitchFamily="34" charset="0"/>
                <a:cs typeface="Calibri" pitchFamily="34" charset="0"/>
              </a:rPr>
              <a:t>.</a:t>
            </a:r>
            <a:r>
              <a:rPr lang="en-GB" sz="1600" b="1" dirty="0">
                <a:latin typeface="Calibri" pitchFamily="34" charset="0"/>
                <a:cs typeface="Calibri" pitchFamily="34" charset="0"/>
              </a:rPr>
              <a:t> </a:t>
            </a:r>
            <a:endParaRPr lang="en-GB" sz="1600" b="1" dirty="0" smtClean="0">
              <a:latin typeface="Calibri" pitchFamily="34" charset="0"/>
              <a:cs typeface="Calibri" pitchFamily="34" charset="0"/>
            </a:endParaRPr>
          </a:p>
          <a:p>
            <a:pPr marL="14287" indent="0">
              <a:buNone/>
            </a:pPr>
            <a:r>
              <a:rPr lang="en-GB" sz="1600" b="1" dirty="0" smtClean="0">
                <a:latin typeface="Calibri" pitchFamily="34" charset="0"/>
                <a:cs typeface="Calibri" pitchFamily="34" charset="0"/>
              </a:rPr>
              <a:t>P6.5 </a:t>
            </a:r>
            <a:r>
              <a:rPr lang="en-GB" sz="1600" b="1" dirty="0">
                <a:latin typeface="Calibri" pitchFamily="34" charset="0"/>
                <a:cs typeface="Calibri" pitchFamily="34" charset="0"/>
              </a:rPr>
              <a:t>– Task </a:t>
            </a:r>
            <a:r>
              <a:rPr lang="en-GB" sz="1600" b="1" dirty="0" smtClean="0">
                <a:latin typeface="Calibri" pitchFamily="34" charset="0"/>
                <a:cs typeface="Calibri" pitchFamily="34" charset="0"/>
              </a:rPr>
              <a:t>08 </a:t>
            </a:r>
            <a:r>
              <a:rPr lang="en-GB" sz="1600" b="1" dirty="0">
                <a:latin typeface="Calibri" pitchFamily="34" charset="0"/>
                <a:cs typeface="Calibri" pitchFamily="34" charset="0"/>
              </a:rPr>
              <a:t>– </a:t>
            </a:r>
            <a:r>
              <a:rPr lang="en-GB" sz="1600" dirty="0">
                <a:solidFill>
                  <a:schemeClr val="dk1"/>
                </a:solidFill>
                <a:latin typeface="Calibri" pitchFamily="34" charset="0"/>
                <a:cs typeface="Calibri" pitchFamily="34" charset="0"/>
              </a:rPr>
              <a:t>Demonstrate setting up </a:t>
            </a:r>
            <a:r>
              <a:rPr lang="en-GB" sz="1600" dirty="0" smtClean="0">
                <a:solidFill>
                  <a:schemeClr val="dk1"/>
                </a:solidFill>
                <a:latin typeface="Calibri" pitchFamily="34" charset="0"/>
                <a:cs typeface="Calibri" pitchFamily="34" charset="0"/>
              </a:rPr>
              <a:t>and configuring Protection measures </a:t>
            </a:r>
            <a:r>
              <a:rPr lang="en-GB" sz="1600" dirty="0">
                <a:solidFill>
                  <a:schemeClr val="dk1"/>
                </a:solidFill>
                <a:latin typeface="Calibri" pitchFamily="34" charset="0"/>
                <a:cs typeface="Calibri" pitchFamily="34" charset="0"/>
              </a:rPr>
              <a:t>on your </a:t>
            </a:r>
            <a:r>
              <a:rPr lang="en-GB" sz="1600" dirty="0" smtClean="0">
                <a:solidFill>
                  <a:schemeClr val="dk1"/>
                </a:solidFill>
                <a:latin typeface="Calibri" pitchFamily="34" charset="0"/>
                <a:cs typeface="Calibri" pitchFamily="34" charset="0"/>
              </a:rPr>
              <a:t>System</a:t>
            </a:r>
            <a:r>
              <a:rPr lang="en-GB" sz="1600" dirty="0" smtClean="0">
                <a:latin typeface="Calibri" pitchFamily="34" charset="0"/>
                <a:cs typeface="Calibri" pitchFamily="34" charset="0"/>
              </a:rPr>
              <a:t>. </a:t>
            </a:r>
            <a:r>
              <a:rPr lang="en-GB" sz="1600" dirty="0">
                <a:latin typeface="Calibri" pitchFamily="34" charset="0"/>
                <a:cs typeface="Calibri" pitchFamily="34" charset="0"/>
              </a:rPr>
              <a:t>Justify the need and benefits of doing this.</a:t>
            </a:r>
          </a:p>
          <a:p>
            <a:pPr marL="450850" indent="-247650">
              <a:buFont typeface="+mj-lt"/>
              <a:buAutoNum type="arabicPeriod"/>
            </a:pPr>
            <a:r>
              <a:rPr lang="en-GB" sz="1600" dirty="0" smtClean="0">
                <a:latin typeface="Calibri" pitchFamily="34" charset="0"/>
                <a:cs typeface="Calibri" pitchFamily="34" charset="0"/>
              </a:rPr>
              <a:t>Using the </a:t>
            </a:r>
            <a:r>
              <a:rPr lang="en-GB" sz="1600" dirty="0">
                <a:latin typeface="Calibri" pitchFamily="34" charset="0"/>
                <a:cs typeface="Calibri" pitchFamily="34" charset="0"/>
              </a:rPr>
              <a:t>downloaded or provided files (if downloaded they will need to be unzipped) run the setup.</a:t>
            </a:r>
          </a:p>
          <a:p>
            <a:pPr marL="450850" indent="-247650">
              <a:buFont typeface="+mj-lt"/>
              <a:buAutoNum type="arabicPeriod"/>
            </a:pPr>
            <a:r>
              <a:rPr lang="en-GB" sz="1600" dirty="0">
                <a:latin typeface="Calibri" pitchFamily="34" charset="0"/>
                <a:cs typeface="Calibri" pitchFamily="34" charset="0"/>
              </a:rPr>
              <a:t>Configure the location of each</a:t>
            </a:r>
          </a:p>
          <a:p>
            <a:pPr marL="450850" indent="-247650">
              <a:buFont typeface="+mj-lt"/>
              <a:buAutoNum type="arabicPeriod"/>
            </a:pPr>
            <a:r>
              <a:rPr lang="en-GB" sz="1600" dirty="0">
                <a:latin typeface="Calibri" pitchFamily="34" charset="0"/>
                <a:cs typeface="Calibri" pitchFamily="34" charset="0"/>
              </a:rPr>
              <a:t>Configure the settings like when to update. Show them working when complete by running a virus </a:t>
            </a:r>
            <a:r>
              <a:rPr lang="en-GB" sz="1600" dirty="0" smtClean="0">
                <a:latin typeface="Calibri" pitchFamily="34" charset="0"/>
                <a:cs typeface="Calibri" pitchFamily="34" charset="0"/>
              </a:rPr>
              <a:t>scan, Spyware scan </a:t>
            </a:r>
            <a:r>
              <a:rPr lang="en-GB" sz="1600" dirty="0">
                <a:latin typeface="Calibri" pitchFamily="34" charset="0"/>
                <a:cs typeface="Calibri" pitchFamily="34" charset="0"/>
              </a:rPr>
              <a:t>and showing the Firewall and virus checker icon in the right hand corner.</a:t>
            </a:r>
          </a:p>
          <a:p>
            <a:pPr marL="269875" indent="-255588"/>
            <a:endParaRPr lang="en-GB" sz="1600" dirty="0" smtClean="0">
              <a:latin typeface="Calibri" pitchFamily="34" charset="0"/>
              <a:cs typeface="Calibri" pitchFamily="34" charset="0"/>
            </a:endParaRPr>
          </a:p>
          <a:p>
            <a:pPr marL="269875" indent="-255588"/>
            <a:endParaRPr lang="en-GB" sz="1600" dirty="0">
              <a:latin typeface="Calibri" pitchFamily="34" charset="0"/>
              <a:cs typeface="Calibri" pitchFamily="34" charset="0"/>
            </a:endParaRPr>
          </a:p>
        </p:txBody>
      </p:sp>
      <p:sp>
        <p:nvSpPr>
          <p:cNvPr id="5" name="Title 2"/>
          <p:cNvSpPr txBox="1">
            <a:spLocks/>
          </p:cNvSpPr>
          <p:nvPr/>
        </p:nvSpPr>
        <p:spPr>
          <a:xfrm>
            <a:off x="179512" y="188640"/>
            <a:ext cx="8733656" cy="36004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smtClean="0">
                <a:latin typeface="Calibri" pitchFamily="34" charset="0"/>
                <a:cs typeface="Calibri" pitchFamily="34" charset="0"/>
              </a:rPr>
              <a:t>P6.5 – Improve Systems Performance – Techniques - Security</a:t>
            </a:r>
            <a:endParaRPr lang="en-GB" sz="2600" dirty="0">
              <a:latin typeface="Calibri" pitchFamily="34" charset="0"/>
              <a:cs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035038597"/>
              </p:ext>
            </p:extLst>
          </p:nvPr>
        </p:nvGraphicFramePr>
        <p:xfrm>
          <a:off x="179510" y="6165304"/>
          <a:ext cx="8784395" cy="335280"/>
        </p:xfrm>
        <a:graphic>
          <a:graphicData uri="http://schemas.openxmlformats.org/drawingml/2006/table">
            <a:tbl>
              <a:tblPr firstRow="1" bandRow="1">
                <a:tableStyleId>{5C22544A-7EE6-4342-B048-85BDC9FD1C3A}</a:tableStyleId>
              </a:tblPr>
              <a:tblGrid>
                <a:gridCol w="2736306"/>
                <a:gridCol w="2736304"/>
                <a:gridCol w="3311785"/>
              </a:tblGrid>
              <a:tr h="226824">
                <a:tc>
                  <a:txBody>
                    <a:bodyPr/>
                    <a:lstStyle/>
                    <a:p>
                      <a:pPr algn="ctr"/>
                      <a:r>
                        <a:rPr lang="en-GB" sz="1600" b="1" dirty="0" smtClean="0">
                          <a:latin typeface="Calibri" pitchFamily="34" charset="0"/>
                          <a:cs typeface="Calibri" pitchFamily="34" charset="0"/>
                        </a:rPr>
                        <a:t>Virus</a:t>
                      </a:r>
                      <a:r>
                        <a:rPr lang="en-GB" sz="1600" b="1" baseline="0" dirty="0" smtClean="0">
                          <a:latin typeface="Calibri" pitchFamily="34" charset="0"/>
                          <a:cs typeface="Calibri" pitchFamily="34" charset="0"/>
                        </a:rPr>
                        <a:t> Checker</a:t>
                      </a:r>
                      <a:endParaRPr lang="en-GB" sz="1600" b="1" dirty="0">
                        <a:latin typeface="Calibri" pitchFamily="34" charset="0"/>
                        <a:cs typeface="Calibri" pitchFamily="34" charset="0"/>
                      </a:endParaRPr>
                    </a:p>
                  </a:txBody>
                  <a:tcPr/>
                </a:tc>
                <a:tc>
                  <a:txBody>
                    <a:bodyPr/>
                    <a:lstStyle/>
                    <a:p>
                      <a:pPr algn="ctr"/>
                      <a:r>
                        <a:rPr lang="en-GB" sz="1600" b="1" dirty="0" smtClean="0">
                          <a:latin typeface="Calibri" pitchFamily="34" charset="0"/>
                          <a:cs typeface="Calibri" pitchFamily="34" charset="0"/>
                        </a:rPr>
                        <a:t>Antispyware</a:t>
                      </a:r>
                      <a:endParaRPr lang="en-GB" sz="1600" b="1" dirty="0">
                        <a:latin typeface="Calibri" pitchFamily="34" charset="0"/>
                        <a:cs typeface="Calibri" pitchFamily="34" charset="0"/>
                      </a:endParaRPr>
                    </a:p>
                  </a:txBody>
                  <a:tcPr/>
                </a:tc>
                <a:tc>
                  <a:txBody>
                    <a:bodyPr/>
                    <a:lstStyle/>
                    <a:p>
                      <a:pPr algn="ctr"/>
                      <a:r>
                        <a:rPr lang="en-GB" sz="1600" b="1" dirty="0" smtClean="0">
                          <a:latin typeface="Calibri" pitchFamily="34" charset="0"/>
                          <a:cs typeface="Calibri" pitchFamily="34" charset="0"/>
                        </a:rPr>
                        <a:t>Firewall</a:t>
                      </a:r>
                      <a:endParaRPr lang="en-GB" sz="16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2265158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40960" cy="5760640"/>
          </a:xfrm>
        </p:spPr>
        <p:txBody>
          <a:bodyPr>
            <a:noAutofit/>
          </a:bodyPr>
          <a:lstStyle/>
          <a:p>
            <a:pPr marL="255588" indent="-255588"/>
            <a:r>
              <a:rPr lang="en-GB" sz="1700" dirty="0" smtClean="0">
                <a:latin typeface="Calibri" pitchFamily="34" charset="0"/>
                <a:cs typeface="Calibri" pitchFamily="34" charset="0"/>
              </a:rPr>
              <a:t>The reasons for managing the system in this manner is obvious, to make things better and safer but there are other considerations that stop these measures from happening or demand better ones.</a:t>
            </a:r>
          </a:p>
          <a:p>
            <a:pPr marL="255588" indent="-255588"/>
            <a:r>
              <a:rPr lang="en-GB" sz="1700" b="1" dirty="0" smtClean="0">
                <a:latin typeface="Calibri" pitchFamily="34" charset="0"/>
                <a:cs typeface="Calibri" pitchFamily="34" charset="0"/>
              </a:rPr>
              <a:t>Data integrity</a:t>
            </a:r>
            <a:r>
              <a:rPr lang="en-GB" sz="1700" dirty="0" smtClean="0">
                <a:latin typeface="Calibri" pitchFamily="34" charset="0"/>
                <a:cs typeface="Calibri" pitchFamily="34" charset="0"/>
              </a:rPr>
              <a:t> – Nothing is more important than the files saved on the system, backups, checks, protections etc. all help to secure these but the integrity of the data is a huge issue. A company like Sony or Apple would not install a firewall like Zone Alarm and hope this is enough, they would have multiple SSL firewalls and even they were not enough. Under the DPA companies have to take all measures possible within reason.</a:t>
            </a:r>
          </a:p>
          <a:p>
            <a:pPr marL="255588" indent="-255588"/>
            <a:r>
              <a:rPr lang="en-GB" sz="1700" b="1" dirty="0" smtClean="0">
                <a:latin typeface="Calibri" pitchFamily="34" charset="0"/>
                <a:cs typeface="Calibri" pitchFamily="34" charset="0"/>
              </a:rPr>
              <a:t>Costs</a:t>
            </a:r>
            <a:r>
              <a:rPr lang="en-GB" sz="1700" dirty="0" smtClean="0">
                <a:latin typeface="Calibri" pitchFamily="34" charset="0"/>
                <a:cs typeface="Calibri" pitchFamily="34" charset="0"/>
              </a:rPr>
              <a:t> – Some things are free, </a:t>
            </a:r>
            <a:r>
              <a:rPr lang="en-GB" sz="1700" dirty="0" err="1" smtClean="0">
                <a:latin typeface="Calibri" pitchFamily="34" charset="0"/>
                <a:cs typeface="Calibri" pitchFamily="34" charset="0"/>
              </a:rPr>
              <a:t>AdAware</a:t>
            </a:r>
            <a:r>
              <a:rPr lang="en-GB" sz="1700" dirty="0" smtClean="0">
                <a:latin typeface="Calibri" pitchFamily="34" charset="0"/>
                <a:cs typeface="Calibri" pitchFamily="34" charset="0"/>
              </a:rPr>
              <a:t>, </a:t>
            </a:r>
            <a:r>
              <a:rPr lang="en-GB" sz="1700" dirty="0" err="1" smtClean="0">
                <a:latin typeface="Calibri" pitchFamily="34" charset="0"/>
                <a:cs typeface="Calibri" pitchFamily="34" charset="0"/>
              </a:rPr>
              <a:t>Spybot</a:t>
            </a:r>
            <a:r>
              <a:rPr lang="en-GB" sz="1700" dirty="0" smtClean="0">
                <a:latin typeface="Calibri" pitchFamily="34" charset="0"/>
                <a:cs typeface="Calibri" pitchFamily="34" charset="0"/>
              </a:rPr>
              <a:t>, certain virus checkers, scanning, defragging, deleting files etc. all free, but it takes time to run and do these things and that costs. SSL cost £500 or more, they are worth it if the amount of time is saved is comparable to the time it took to run and operate free ones. Companies consider cost more than any other measure.</a:t>
            </a:r>
          </a:p>
          <a:p>
            <a:pPr marL="255588" indent="-255588"/>
            <a:r>
              <a:rPr lang="en-GB" sz="1700" b="1" dirty="0" smtClean="0">
                <a:latin typeface="Calibri" pitchFamily="34" charset="0"/>
                <a:cs typeface="Calibri" pitchFamily="34" charset="0"/>
              </a:rPr>
              <a:t>Timescales</a:t>
            </a:r>
            <a:r>
              <a:rPr lang="en-GB" sz="1700" dirty="0" smtClean="0">
                <a:latin typeface="Calibri" pitchFamily="34" charset="0"/>
                <a:cs typeface="Calibri" pitchFamily="34" charset="0"/>
              </a:rPr>
              <a:t> – A network technician if they did not have an SSL firewall would have to manually install the virus checkers and firewalls on each machine, configure updates, each, and verify each has been successful. Or they could image it, or RDC it. Network installing is quicker, time is money and setting targets and finding quicker ways to achieve these targets saves a company a lot of money and time.</a:t>
            </a:r>
          </a:p>
          <a:p>
            <a:pPr marL="0" indent="0">
              <a:buNone/>
            </a:pPr>
            <a:r>
              <a:rPr lang="en-GB" sz="1700" b="1" dirty="0" smtClean="0">
                <a:latin typeface="Calibri" pitchFamily="34" charset="0"/>
                <a:cs typeface="Calibri" pitchFamily="34" charset="0"/>
              </a:rPr>
              <a:t>P6.6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09 </a:t>
            </a:r>
            <a:r>
              <a:rPr lang="en-GB" sz="1700" b="1" dirty="0">
                <a:latin typeface="Calibri" pitchFamily="34" charset="0"/>
                <a:cs typeface="Calibri" pitchFamily="34" charset="0"/>
              </a:rPr>
              <a:t>– </a:t>
            </a:r>
            <a:r>
              <a:rPr lang="en-GB" sz="1700" dirty="0" smtClean="0">
                <a:solidFill>
                  <a:schemeClr val="dk1"/>
                </a:solidFill>
                <a:latin typeface="Calibri" pitchFamily="34" charset="0"/>
                <a:cs typeface="Calibri" pitchFamily="34" charset="0"/>
              </a:rPr>
              <a:t>Discuss the company considerations that are made that limit or affect the way systems are managed, secured and installed in terms of adding hardware and managing utilities.</a:t>
            </a:r>
            <a:endParaRPr lang="en-GB" sz="17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400" dirty="0" smtClean="0">
                <a:latin typeface="Calibri" pitchFamily="34" charset="0"/>
                <a:cs typeface="Calibri" pitchFamily="34" charset="0"/>
              </a:rPr>
              <a:t>P6.6 – </a:t>
            </a:r>
            <a:r>
              <a:rPr lang="en-GB" sz="2400" dirty="0" smtClean="0">
                <a:latin typeface="Calibri" pitchFamily="34" charset="0"/>
                <a:cs typeface="Calibri" pitchFamily="34" charset="0"/>
              </a:rPr>
              <a:t>Improve Systems Performance – Techniques - Considerations</a:t>
            </a:r>
            <a:endParaRPr lang="en-GB" sz="2400" dirty="0">
              <a:latin typeface="Calibri" pitchFamily="34" charset="0"/>
              <a:cs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717983497"/>
              </p:ext>
            </p:extLst>
          </p:nvPr>
        </p:nvGraphicFramePr>
        <p:xfrm>
          <a:off x="179510" y="6093296"/>
          <a:ext cx="8784395" cy="335280"/>
        </p:xfrm>
        <a:graphic>
          <a:graphicData uri="http://schemas.openxmlformats.org/drawingml/2006/table">
            <a:tbl>
              <a:tblPr firstRow="1" bandRow="1">
                <a:tableStyleId>{5C22544A-7EE6-4342-B048-85BDC9FD1C3A}</a:tableStyleId>
              </a:tblPr>
              <a:tblGrid>
                <a:gridCol w="2736306"/>
                <a:gridCol w="2736304"/>
                <a:gridCol w="3311785"/>
              </a:tblGrid>
              <a:tr h="226824">
                <a:tc>
                  <a:txBody>
                    <a:bodyPr/>
                    <a:lstStyle/>
                    <a:p>
                      <a:pPr algn="ctr"/>
                      <a:r>
                        <a:rPr lang="en-GB" sz="1600" b="1" dirty="0" smtClean="0">
                          <a:latin typeface="Calibri" pitchFamily="34" charset="0"/>
                          <a:cs typeface="Calibri" pitchFamily="34" charset="0"/>
                        </a:rPr>
                        <a:t>Data</a:t>
                      </a:r>
                      <a:r>
                        <a:rPr lang="en-GB" sz="1600" b="1" baseline="0" dirty="0" smtClean="0">
                          <a:latin typeface="Calibri" pitchFamily="34" charset="0"/>
                          <a:cs typeface="Calibri" pitchFamily="34" charset="0"/>
                        </a:rPr>
                        <a:t> Integrity</a:t>
                      </a:r>
                      <a:endParaRPr lang="en-GB" sz="1600" b="1" dirty="0">
                        <a:latin typeface="Calibri" pitchFamily="34" charset="0"/>
                        <a:cs typeface="Calibri" pitchFamily="34" charset="0"/>
                      </a:endParaRPr>
                    </a:p>
                  </a:txBody>
                  <a:tcPr/>
                </a:tc>
                <a:tc>
                  <a:txBody>
                    <a:bodyPr/>
                    <a:lstStyle/>
                    <a:p>
                      <a:pPr algn="ctr"/>
                      <a:r>
                        <a:rPr lang="en-GB" sz="1600" b="1" dirty="0" smtClean="0">
                          <a:latin typeface="Calibri" pitchFamily="34" charset="0"/>
                          <a:cs typeface="Calibri" pitchFamily="34" charset="0"/>
                        </a:rPr>
                        <a:t>Costs</a:t>
                      </a:r>
                      <a:endParaRPr lang="en-GB" sz="1600" b="1" dirty="0">
                        <a:latin typeface="Calibri" pitchFamily="34" charset="0"/>
                        <a:cs typeface="Calibri" pitchFamily="34" charset="0"/>
                      </a:endParaRPr>
                    </a:p>
                  </a:txBody>
                  <a:tcPr/>
                </a:tc>
                <a:tc>
                  <a:txBody>
                    <a:bodyPr/>
                    <a:lstStyle/>
                    <a:p>
                      <a:pPr algn="ctr"/>
                      <a:r>
                        <a:rPr lang="en-GB" sz="1600" b="1" dirty="0" smtClean="0">
                          <a:latin typeface="Calibri" pitchFamily="34" charset="0"/>
                          <a:cs typeface="Calibri" pitchFamily="34" charset="0"/>
                        </a:rPr>
                        <a:t>Timescales</a:t>
                      </a:r>
                      <a:endParaRPr lang="en-GB" sz="16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40747723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640960" cy="5760640"/>
          </a:xfrm>
        </p:spPr>
        <p:txBody>
          <a:bodyPr>
            <a:noAutofit/>
          </a:bodyPr>
          <a:lstStyle/>
          <a:p>
            <a:pPr marL="0" indent="0">
              <a:buNone/>
            </a:pPr>
            <a:r>
              <a:rPr lang="en-GB" sz="1600" b="1" dirty="0" smtClean="0">
                <a:latin typeface="Calibri" pitchFamily="34" charset="0"/>
                <a:cs typeface="Calibri" pitchFamily="34" charset="0"/>
              </a:rPr>
              <a:t>M3</a:t>
            </a:r>
            <a:r>
              <a:rPr lang="en-GB" sz="1600" b="1" dirty="0" smtClean="0">
                <a:latin typeface="Calibri" pitchFamily="34" charset="0"/>
                <a:cs typeface="Calibri" pitchFamily="34" charset="0"/>
              </a:rPr>
              <a:t>.1 </a:t>
            </a:r>
            <a:r>
              <a:rPr lang="en-GB" sz="1600" b="1" dirty="0" smtClean="0">
                <a:latin typeface="Calibri" pitchFamily="34" charset="0"/>
                <a:cs typeface="Calibri" pitchFamily="34" charset="0"/>
              </a:rPr>
              <a:t>- Task </a:t>
            </a:r>
            <a:r>
              <a:rPr lang="en-GB" sz="1600" b="1" dirty="0" smtClean="0">
                <a:latin typeface="Calibri" pitchFamily="34" charset="0"/>
                <a:cs typeface="Calibri" pitchFamily="34" charset="0"/>
              </a:rPr>
              <a:t>10 </a:t>
            </a:r>
            <a:r>
              <a:rPr lang="en-GB" sz="1600" dirty="0" smtClean="0">
                <a:latin typeface="Calibri" pitchFamily="34" charset="0"/>
                <a:cs typeface="Calibri" pitchFamily="34" charset="0"/>
              </a:rPr>
              <a:t>- </a:t>
            </a:r>
            <a:r>
              <a:rPr lang="en-GB" sz="1600" dirty="0">
                <a:solidFill>
                  <a:schemeClr val="dk1"/>
                </a:solidFill>
                <a:latin typeface="Calibri" pitchFamily="34" charset="0"/>
                <a:cs typeface="Calibri" pitchFamily="34" charset="0"/>
              </a:rPr>
              <a:t>Test a configured computer system for </a:t>
            </a:r>
            <a:r>
              <a:rPr lang="en-GB" sz="1600" dirty="0" smtClean="0">
                <a:solidFill>
                  <a:schemeClr val="dk1"/>
                </a:solidFill>
                <a:latin typeface="Calibri" pitchFamily="34" charset="0"/>
                <a:cs typeface="Calibri" pitchFamily="34" charset="0"/>
              </a:rPr>
              <a:t>functionality, optimisation, </a:t>
            </a:r>
            <a:r>
              <a:rPr lang="en-GB" sz="1600" dirty="0">
                <a:latin typeface="Calibri" pitchFamily="34" charset="0"/>
                <a:cs typeface="Calibri" pitchFamily="34" charset="0"/>
              </a:rPr>
              <a:t>System </a:t>
            </a:r>
            <a:r>
              <a:rPr lang="en-GB" sz="1600" dirty="0" smtClean="0">
                <a:latin typeface="Calibri" pitchFamily="34" charset="0"/>
                <a:cs typeface="Calibri" pitchFamily="34" charset="0"/>
              </a:rPr>
              <a:t>construction </a:t>
            </a:r>
            <a:r>
              <a:rPr lang="en-GB" sz="1600" dirty="0">
                <a:latin typeface="Calibri" pitchFamily="34" charset="0"/>
                <a:cs typeface="Calibri" pitchFamily="34" charset="0"/>
              </a:rPr>
              <a:t>and configured applications.</a:t>
            </a:r>
          </a:p>
          <a:p>
            <a:pPr marL="273050" indent="-273050"/>
            <a:r>
              <a:rPr lang="en-GB" sz="1600" dirty="0">
                <a:latin typeface="Calibri" pitchFamily="34" charset="0"/>
                <a:cs typeface="Calibri" pitchFamily="34" charset="0"/>
              </a:rPr>
              <a:t>They will need to evidence the use of test </a:t>
            </a:r>
            <a:r>
              <a:rPr lang="en-GB" sz="1600" dirty="0" smtClean="0">
                <a:latin typeface="Calibri" pitchFamily="34" charset="0"/>
                <a:cs typeface="Calibri" pitchFamily="34" charset="0"/>
              </a:rPr>
              <a:t>tables </a:t>
            </a:r>
            <a:r>
              <a:rPr lang="en-GB" sz="1600" b="1" dirty="0">
                <a:latin typeface="Calibri" pitchFamily="34" charset="0"/>
                <a:cs typeface="Calibri" pitchFamily="34" charset="0"/>
              </a:rPr>
              <a:t>one for each of the software and hardware upgrades</a:t>
            </a:r>
            <a:r>
              <a:rPr lang="en-GB" sz="1600" dirty="0">
                <a:latin typeface="Calibri" pitchFamily="34" charset="0"/>
                <a:cs typeface="Calibri" pitchFamily="34" charset="0"/>
              </a:rPr>
              <a:t>. Screenshots, photographs with details will support the evidence Test </a:t>
            </a:r>
            <a:r>
              <a:rPr lang="en-GB" sz="1600" dirty="0" smtClean="0">
                <a:latin typeface="Calibri" pitchFamily="34" charset="0"/>
                <a:cs typeface="Calibri" pitchFamily="34" charset="0"/>
              </a:rPr>
              <a:t>could involve the </a:t>
            </a:r>
            <a:r>
              <a:rPr lang="en-GB" sz="1600" dirty="0">
                <a:latin typeface="Calibri" pitchFamily="34" charset="0"/>
                <a:cs typeface="Calibri" pitchFamily="34" charset="0"/>
              </a:rPr>
              <a:t>following areas of the </a:t>
            </a:r>
            <a:r>
              <a:rPr lang="en-GB" sz="1600" dirty="0" smtClean="0">
                <a:latin typeface="Calibri" pitchFamily="34" charset="0"/>
                <a:cs typeface="Calibri" pitchFamily="34" charset="0"/>
              </a:rPr>
              <a:t>system or others of your choice but they must be relevant:</a:t>
            </a:r>
          </a:p>
          <a:p>
            <a:pPr marL="342900" indent="-342900"/>
            <a:endParaRPr lang="en-GB" sz="2400" dirty="0" smtClean="0">
              <a:latin typeface="Calibri" pitchFamily="34" charset="0"/>
              <a:cs typeface="Calibri" pitchFamily="34" charset="0"/>
            </a:endParaRPr>
          </a:p>
          <a:p>
            <a:pPr marL="457200" indent="-457200"/>
            <a:endParaRPr lang="en-GB" sz="1600" dirty="0">
              <a:latin typeface="Calibri" pitchFamily="34" charset="0"/>
              <a:cs typeface="Calibri" pitchFamily="34" charset="0"/>
            </a:endParaRPr>
          </a:p>
          <a:p>
            <a:pPr marL="457200" indent="-457200"/>
            <a:endParaRPr lang="en-GB" sz="1600" dirty="0" smtClean="0">
              <a:latin typeface="Calibri" pitchFamily="34" charset="0"/>
              <a:cs typeface="Calibri" pitchFamily="34" charset="0"/>
            </a:endParaRPr>
          </a:p>
          <a:p>
            <a:pPr marL="342900" indent="-342900">
              <a:spcBef>
                <a:spcPts val="0"/>
              </a:spcBef>
              <a:spcAft>
                <a:spcPts val="600"/>
              </a:spcAft>
              <a:defRPr/>
            </a:pPr>
            <a:r>
              <a:rPr lang="en-GB" sz="1600" b="1" u="sng" dirty="0" smtClean="0">
                <a:latin typeface="Calibri" pitchFamily="34" charset="0"/>
                <a:cs typeface="Calibri" pitchFamily="34" charset="0"/>
              </a:rPr>
              <a:t>Test </a:t>
            </a:r>
            <a:r>
              <a:rPr lang="en-GB" sz="1600" b="1" u="sng" dirty="0">
                <a:latin typeface="Calibri" pitchFamily="34" charset="0"/>
                <a:cs typeface="Calibri" pitchFamily="34" charset="0"/>
              </a:rPr>
              <a:t>Data Type:</a:t>
            </a:r>
          </a:p>
          <a:p>
            <a:pPr marL="620713" lvl="1">
              <a:spcBef>
                <a:spcPts val="0"/>
              </a:spcBef>
              <a:spcAft>
                <a:spcPts val="600"/>
              </a:spcAft>
              <a:buFont typeface="+mj-lt"/>
              <a:buAutoNum type="arabicPeriod"/>
              <a:defRPr/>
            </a:pPr>
            <a:r>
              <a:rPr lang="en-GB" sz="1600" dirty="0">
                <a:latin typeface="Calibri" pitchFamily="34" charset="0"/>
                <a:cs typeface="Calibri" pitchFamily="34" charset="0"/>
              </a:rPr>
              <a:t>Operational </a:t>
            </a:r>
            <a:r>
              <a:rPr lang="en-GB" sz="1600" b="1" dirty="0">
                <a:latin typeface="Calibri" pitchFamily="34" charset="0"/>
                <a:cs typeface="Calibri" pitchFamily="34" charset="0"/>
              </a:rPr>
              <a:t>(No data as such)</a:t>
            </a:r>
          </a:p>
          <a:p>
            <a:pPr marL="620713" lvl="1">
              <a:spcBef>
                <a:spcPts val="0"/>
              </a:spcBef>
              <a:spcAft>
                <a:spcPts val="600"/>
              </a:spcAft>
              <a:buFont typeface="+mj-lt"/>
              <a:buAutoNum type="arabicPeriod"/>
              <a:defRPr/>
            </a:pPr>
            <a:r>
              <a:rPr lang="en-GB" sz="1600" dirty="0">
                <a:latin typeface="Calibri" pitchFamily="34" charset="0"/>
                <a:cs typeface="Calibri" pitchFamily="34" charset="0"/>
              </a:rPr>
              <a:t>Normal </a:t>
            </a:r>
            <a:r>
              <a:rPr lang="en-GB" sz="1600" b="1" dirty="0">
                <a:latin typeface="Calibri" pitchFamily="34" charset="0"/>
                <a:cs typeface="Calibri" pitchFamily="34" charset="0"/>
              </a:rPr>
              <a:t>(What you would expect to be used)</a:t>
            </a:r>
          </a:p>
          <a:p>
            <a:pPr marL="620713" lvl="1">
              <a:spcBef>
                <a:spcPts val="0"/>
              </a:spcBef>
              <a:spcAft>
                <a:spcPts val="600"/>
              </a:spcAft>
              <a:buFont typeface="+mj-lt"/>
              <a:buAutoNum type="arabicPeriod"/>
              <a:defRPr/>
            </a:pPr>
            <a:r>
              <a:rPr lang="en-GB" sz="1600" dirty="0">
                <a:latin typeface="Calibri" pitchFamily="34" charset="0"/>
                <a:cs typeface="Calibri" pitchFamily="34" charset="0"/>
              </a:rPr>
              <a:t>Erroneous </a:t>
            </a:r>
            <a:r>
              <a:rPr lang="en-GB" sz="1600" b="1" dirty="0" smtClean="0">
                <a:latin typeface="Calibri" pitchFamily="34" charset="0"/>
                <a:cs typeface="Calibri" pitchFamily="34" charset="0"/>
              </a:rPr>
              <a:t>(Tests </a:t>
            </a:r>
            <a:r>
              <a:rPr lang="en-GB" sz="1600" b="1" dirty="0">
                <a:latin typeface="Calibri" pitchFamily="34" charset="0"/>
                <a:cs typeface="Calibri" pitchFamily="34" charset="0"/>
              </a:rPr>
              <a:t>that should produce an error) </a:t>
            </a:r>
          </a:p>
          <a:p>
            <a:pPr marL="620713" lvl="1">
              <a:spcBef>
                <a:spcPts val="0"/>
              </a:spcBef>
              <a:spcAft>
                <a:spcPts val="600"/>
              </a:spcAft>
              <a:buFont typeface="+mj-lt"/>
              <a:buAutoNum type="arabicPeriod" startAt="4"/>
              <a:defRPr/>
            </a:pPr>
            <a:r>
              <a:rPr lang="en-GB" sz="1600" dirty="0">
                <a:latin typeface="Calibri" pitchFamily="34" charset="0"/>
                <a:cs typeface="Calibri" pitchFamily="34" charset="0"/>
              </a:rPr>
              <a:t>Boundary </a:t>
            </a:r>
            <a:r>
              <a:rPr lang="en-GB" sz="1600" b="1" dirty="0">
                <a:latin typeface="Calibri" pitchFamily="34" charset="0"/>
                <a:cs typeface="Calibri" pitchFamily="34" charset="0"/>
              </a:rPr>
              <a:t>(Testing to see if the </a:t>
            </a:r>
            <a:r>
              <a:rPr lang="en-GB" sz="1600" b="1" dirty="0" smtClean="0">
                <a:latin typeface="Calibri" pitchFamily="34" charset="0"/>
                <a:cs typeface="Calibri" pitchFamily="34" charset="0"/>
              </a:rPr>
              <a:t>Screen refuses the highest resolution setting)</a:t>
            </a:r>
            <a:endParaRPr lang="en-GB" sz="1600" b="1" dirty="0">
              <a:latin typeface="Calibri" pitchFamily="34" charset="0"/>
              <a:cs typeface="Calibri" pitchFamily="34" charset="0"/>
            </a:endParaRPr>
          </a:p>
          <a:p>
            <a:pPr marL="620713" lvl="1">
              <a:spcBef>
                <a:spcPts val="0"/>
              </a:spcBef>
              <a:spcAft>
                <a:spcPts val="600"/>
              </a:spcAft>
              <a:buFont typeface="+mj-lt"/>
              <a:buAutoNum type="arabicPeriod" startAt="4"/>
              <a:defRPr/>
            </a:pPr>
            <a:r>
              <a:rPr lang="en-GB" sz="1600" dirty="0">
                <a:latin typeface="Calibri" pitchFamily="34" charset="0"/>
                <a:cs typeface="Calibri" pitchFamily="34" charset="0"/>
              </a:rPr>
              <a:t>Extreme </a:t>
            </a:r>
            <a:r>
              <a:rPr lang="en-GB" sz="1600" b="1" dirty="0" smtClean="0">
                <a:latin typeface="Calibri" pitchFamily="34" charset="0"/>
                <a:cs typeface="Calibri" pitchFamily="34" charset="0"/>
              </a:rPr>
              <a:t>(Virus checker, </a:t>
            </a:r>
            <a:r>
              <a:rPr lang="en-GB" sz="1600" b="1" dirty="0" err="1" smtClean="0">
                <a:latin typeface="Calibri" pitchFamily="34" charset="0"/>
                <a:cs typeface="Calibri" pitchFamily="34" charset="0"/>
              </a:rPr>
              <a:t>Defragmentaion</a:t>
            </a:r>
            <a:r>
              <a:rPr lang="en-GB" sz="1600" b="1" dirty="0" smtClean="0">
                <a:latin typeface="Calibri" pitchFamily="34" charset="0"/>
                <a:cs typeface="Calibri" pitchFamily="34" charset="0"/>
              </a:rPr>
              <a:t> or Scandisk)</a:t>
            </a:r>
          </a:p>
          <a:p>
            <a:pPr marL="273050" lvl="1" indent="-273050">
              <a:spcBef>
                <a:spcPts val="0"/>
              </a:spcBef>
              <a:spcAft>
                <a:spcPts val="600"/>
              </a:spcAft>
              <a:buFont typeface="Wingdings 3" pitchFamily="18" charset="2"/>
              <a:buChar char=""/>
              <a:defRPr/>
            </a:pPr>
            <a:r>
              <a:rPr lang="en-GB" sz="1600" dirty="0">
                <a:latin typeface="Calibri" pitchFamily="34" charset="0"/>
                <a:cs typeface="Calibri" pitchFamily="34" charset="0"/>
              </a:rPr>
              <a:t>The learner must evidence that they have tested the configured system for functionality. This must include the use of a test plan/table which shows the tests, the rationale for the choice of tests, expected outcomes, actual outcomes and the results of testing. They should include the retesting of any failures this could be supported by annotated before and after screenshots in evidencing the results of testing. </a:t>
            </a:r>
            <a:endParaRPr lang="en-US" sz="1600" dirty="0">
              <a:latin typeface="Calibri" pitchFamily="34" charset="0"/>
              <a:cs typeface="Calibri" pitchFamily="34" charset="0"/>
            </a:endParaRPr>
          </a:p>
        </p:txBody>
      </p:sp>
      <p:sp>
        <p:nvSpPr>
          <p:cNvPr id="6" name="Title 2"/>
          <p:cNvSpPr>
            <a:spLocks noGrp="1"/>
          </p:cNvSpPr>
          <p:nvPr>
            <p:ph type="title"/>
          </p:nvPr>
        </p:nvSpPr>
        <p:spPr>
          <a:xfrm>
            <a:off x="230832" y="116632"/>
            <a:ext cx="8733656" cy="504056"/>
          </a:xfrm>
        </p:spPr>
        <p:txBody>
          <a:bodyPr>
            <a:noAutofit/>
          </a:bodyPr>
          <a:lstStyle/>
          <a:p>
            <a:r>
              <a:rPr lang="en-GB" sz="2400" dirty="0" smtClean="0"/>
              <a:t>M3.1 </a:t>
            </a:r>
            <a:r>
              <a:rPr lang="en-GB" sz="2400" dirty="0"/>
              <a:t>– Testing the Configures System – Test table</a:t>
            </a:r>
          </a:p>
        </p:txBody>
      </p:sp>
      <p:graphicFrame>
        <p:nvGraphicFramePr>
          <p:cNvPr id="4" name="Table 3"/>
          <p:cNvGraphicFramePr>
            <a:graphicFrameLocks noGrp="1"/>
          </p:cNvGraphicFramePr>
          <p:nvPr>
            <p:extLst>
              <p:ext uri="{D42A27DB-BD31-4B8C-83A1-F6EECF244321}">
                <p14:modId xmlns:p14="http://schemas.microsoft.com/office/powerpoint/2010/main" val="2245029984"/>
              </p:ext>
            </p:extLst>
          </p:nvPr>
        </p:nvGraphicFramePr>
        <p:xfrm>
          <a:off x="179512" y="2111256"/>
          <a:ext cx="8712967" cy="741680"/>
        </p:xfrm>
        <a:graphic>
          <a:graphicData uri="http://schemas.openxmlformats.org/drawingml/2006/table">
            <a:tbl>
              <a:tblPr firstRow="1" bandRow="1">
                <a:tableStyleId>{69CF1AB2-1976-4502-BF36-3FF5EA218861}</a:tableStyleId>
              </a:tblPr>
              <a:tblGrid>
                <a:gridCol w="1368151"/>
                <a:gridCol w="2880320"/>
                <a:gridCol w="2736304"/>
                <a:gridCol w="1728192"/>
              </a:tblGrid>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Calibri" panose="020F0502020204030204" pitchFamily="34" charset="0"/>
                          <a:cs typeface="Calibri" pitchFamily="34" charset="0"/>
                        </a:rPr>
                        <a:t>Device</a:t>
                      </a:r>
                      <a:r>
                        <a:rPr lang="en-GB" sz="1600" b="0" baseline="0" dirty="0" smtClean="0">
                          <a:solidFill>
                            <a:schemeClr val="tx1"/>
                          </a:solidFill>
                          <a:latin typeface="Calibri" panose="020F0502020204030204" pitchFamily="34" charset="0"/>
                          <a:cs typeface="Calibri" pitchFamily="34" charset="0"/>
                        </a:rPr>
                        <a:t> Drivers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Calibri" panose="020F0502020204030204" pitchFamily="34" charset="0"/>
                          <a:cs typeface="Calibri" pitchFamily="34" charset="0"/>
                        </a:rPr>
                        <a:t>Scandisk and Defragmentation</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Calibri" panose="020F0502020204030204" pitchFamily="34" charset="0"/>
                          <a:cs typeface="Calibri" pitchFamily="34" charset="0"/>
                        </a:rPr>
                        <a:t>OS or Software Compatibility</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BIOS acceptance</a:t>
                      </a:r>
                    </a:p>
                  </a:txBody>
                  <a:tcPr/>
                </a:tc>
              </a:tr>
              <a:tr h="370840">
                <a:tc>
                  <a:txBody>
                    <a:bodyPr/>
                    <a:lstStyle/>
                    <a:p>
                      <a:pPr algn="ctr"/>
                      <a:r>
                        <a:rPr lang="en-GB" sz="1600" b="0" dirty="0" smtClean="0">
                          <a:solidFill>
                            <a:schemeClr val="tx1"/>
                          </a:solidFill>
                          <a:latin typeface="Calibri" panose="020F0502020204030204" pitchFamily="34" charset="0"/>
                          <a:cs typeface="Calibri" pitchFamily="34" charset="0"/>
                        </a:rPr>
                        <a:t>Virus Updates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Calibri" panose="020F0502020204030204" pitchFamily="34" charset="0"/>
                          <a:cs typeface="Calibri" pitchFamily="34" charset="0"/>
                        </a:rPr>
                        <a:t>Default File and Folder Locations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Calibri" panose="020F0502020204030204" pitchFamily="34" charset="0"/>
                          <a:cs typeface="Calibri" pitchFamily="34" charset="0"/>
                        </a:rPr>
                        <a:t>Upgraded</a:t>
                      </a:r>
                      <a:r>
                        <a:rPr lang="en-GB" sz="1600" b="0" baseline="0" dirty="0" smtClean="0">
                          <a:solidFill>
                            <a:schemeClr val="tx1"/>
                          </a:solidFill>
                          <a:latin typeface="Calibri" panose="020F0502020204030204" pitchFamily="34" charset="0"/>
                          <a:cs typeface="Calibri" pitchFamily="34" charset="0"/>
                        </a:rPr>
                        <a:t> Hardware</a:t>
                      </a:r>
                      <a:endParaRPr lang="en-GB" sz="1600" b="0" dirty="0" smtClean="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Language</a:t>
                      </a:r>
                      <a:r>
                        <a:rPr lang="en-GB" sz="1600" b="0" baseline="0" dirty="0" smtClean="0">
                          <a:latin typeface="Calibri" pitchFamily="34" charset="0"/>
                          <a:cs typeface="Calibri" pitchFamily="34" charset="0"/>
                        </a:rPr>
                        <a:t> Settings</a:t>
                      </a:r>
                      <a:endParaRPr lang="en-GB" sz="1600" b="0" dirty="0" smtClean="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401871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365125" indent="-365125"/>
            <a:r>
              <a:rPr lang="en-GB" sz="2800" dirty="0" smtClean="0">
                <a:latin typeface="Calibri" pitchFamily="34" charset="0"/>
                <a:cs typeface="Calibri" pitchFamily="34" charset="0"/>
              </a:rPr>
              <a:t>This </a:t>
            </a:r>
            <a:r>
              <a:rPr lang="en-GB" sz="2800" dirty="0">
                <a:latin typeface="Calibri" pitchFamily="34" charset="0"/>
                <a:cs typeface="Calibri" pitchFamily="34" charset="0"/>
              </a:rPr>
              <a:t>unit will give learners an understanding of the role of an IT services practitioner. Learners will identify that in the role the IT services practitioner has to be able to make good judgement based on advantages and disadvantages of any planned changes to a company </a:t>
            </a:r>
            <a:r>
              <a:rPr lang="en-GB" sz="2800" dirty="0" smtClean="0">
                <a:latin typeface="Calibri" pitchFamily="34" charset="0"/>
                <a:cs typeface="Calibri" pitchFamily="34" charset="0"/>
              </a:rPr>
              <a:t>system.</a:t>
            </a:r>
          </a:p>
          <a:p>
            <a:pPr marL="365125" indent="-365125"/>
            <a:r>
              <a:rPr lang="en-GB" sz="2800" dirty="0" smtClean="0">
                <a:latin typeface="Calibri" pitchFamily="34" charset="0"/>
                <a:cs typeface="Calibri" pitchFamily="34" charset="0"/>
              </a:rPr>
              <a:t>The </a:t>
            </a:r>
            <a:r>
              <a:rPr lang="en-GB" sz="2800" dirty="0">
                <a:latin typeface="Calibri" pitchFamily="34" charset="0"/>
                <a:cs typeface="Calibri" pitchFamily="34" charset="0"/>
              </a:rPr>
              <a:t>practitioner will have to be able to monitor and balance the improvements/ maintenance to the computer system, without the company having too much disruption. </a:t>
            </a:r>
          </a:p>
          <a:p>
            <a:pPr marL="365125" indent="-365125"/>
            <a:r>
              <a:rPr lang="en-GB" sz="2800" dirty="0">
                <a:latin typeface="Calibri" pitchFamily="34" charset="0"/>
                <a:cs typeface="Calibri" pitchFamily="34" charset="0"/>
              </a:rPr>
              <a:t>The aim of this unit is to introduce learners to the role and responsibilities of an IT practitioner with a focus on the field of computer systems maintenance.</a:t>
            </a:r>
            <a:endParaRPr lang="en-GB" sz="2800" i="1"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600" dirty="0" smtClean="0"/>
              <a:t>Unit 11 – Maintaining Computer Systems - Scenario</a:t>
            </a:r>
            <a:endParaRPr lang="en-GB" sz="2600" dirty="0"/>
          </a:p>
        </p:txBody>
      </p:sp>
    </p:spTree>
    <p:extLst>
      <p:ext uri="{BB962C8B-B14F-4D97-AF65-F5344CB8AC3E}">
        <p14:creationId xmlns:p14="http://schemas.microsoft.com/office/powerpoint/2010/main" val="338414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253358819"/>
              </p:ext>
            </p:extLst>
          </p:nvPr>
        </p:nvGraphicFramePr>
        <p:xfrm>
          <a:off x="214282" y="692696"/>
          <a:ext cx="8686796" cy="3261360"/>
        </p:xfrm>
        <a:graphic>
          <a:graphicData uri="http://schemas.openxmlformats.org/drawingml/2006/table">
            <a:tbl>
              <a:tblPr firstRow="1" bandRow="1">
                <a:tableStyleId>{5C22544A-7EE6-4342-B048-85BDC9FD1C3A}</a:tableStyleId>
              </a:tblPr>
              <a:tblGrid>
                <a:gridCol w="846967"/>
                <a:gridCol w="1127858"/>
                <a:gridCol w="1127858"/>
                <a:gridCol w="939882"/>
                <a:gridCol w="1629128"/>
                <a:gridCol w="1002540"/>
                <a:gridCol w="932715"/>
                <a:gridCol w="1079848"/>
              </a:tblGrid>
              <a:tr h="370840">
                <a:tc>
                  <a:txBody>
                    <a:bodyPr/>
                    <a:lstStyle/>
                    <a:p>
                      <a:pPr algn="ctr"/>
                      <a:r>
                        <a:rPr lang="en-GB" sz="1400" dirty="0" smtClean="0">
                          <a:solidFill>
                            <a:schemeClr val="tx1"/>
                          </a:solidFill>
                          <a:latin typeface="Calibri" pitchFamily="34" charset="0"/>
                          <a:cs typeface="Calibri" pitchFamily="34" charset="0"/>
                        </a:rPr>
                        <a:t>Test</a:t>
                      </a:r>
                      <a:r>
                        <a:rPr lang="en-GB" sz="1400" baseline="0" dirty="0" smtClean="0">
                          <a:solidFill>
                            <a:schemeClr val="tx1"/>
                          </a:solidFill>
                          <a:latin typeface="Calibri" pitchFamily="34" charset="0"/>
                          <a:cs typeface="Calibri" pitchFamily="34" charset="0"/>
                        </a:rPr>
                        <a:t> Number</a:t>
                      </a:r>
                      <a:endParaRPr lang="en-GB" sz="1400" dirty="0">
                        <a:solidFill>
                          <a:schemeClr val="tx1"/>
                        </a:solidFill>
                        <a:latin typeface="Calibri" pitchFamily="34" charset="0"/>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Type of</a:t>
                      </a:r>
                      <a:r>
                        <a:rPr kumimoji="0" lang="en-GB" sz="1400" b="1" kern="1200" baseline="0" dirty="0" smtClean="0">
                          <a:solidFill>
                            <a:schemeClr val="tx1"/>
                          </a:solidFill>
                          <a:latin typeface="Calibri" pitchFamily="34" charset="0"/>
                          <a:ea typeface="+mn-ea"/>
                          <a:cs typeface="Calibri" pitchFamily="34" charset="0"/>
                        </a:rPr>
                        <a:t> Test</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Where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Expecting To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Did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Action Taken</a:t>
                      </a:r>
                      <a:endParaRPr lang="en-GB" sz="1400" dirty="0">
                        <a:solidFill>
                          <a:schemeClr val="tx1"/>
                        </a:solidFill>
                        <a:latin typeface="Calibri" pitchFamily="34" charset="0"/>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Evidence</a:t>
                      </a:r>
                      <a:endParaRPr lang="en-GB" sz="1400" dirty="0">
                        <a:solidFill>
                          <a:schemeClr val="tx1"/>
                        </a:solidFill>
                        <a:latin typeface="Calibri" pitchFamily="34" charset="0"/>
                        <a:cs typeface="Calibri" pitchFamily="34" charset="0"/>
                      </a:endParaRPr>
                    </a:p>
                  </a:txBody>
                  <a:tcPr anchor="ctr"/>
                </a:tc>
              </a:tr>
              <a:tr h="370840">
                <a:tc>
                  <a:txBody>
                    <a:bodyPr/>
                    <a:lstStyle/>
                    <a:p>
                      <a:r>
                        <a:rPr lang="en-GB" sz="1400" dirty="0" smtClean="0">
                          <a:solidFill>
                            <a:schemeClr val="tx1"/>
                          </a:solidFill>
                          <a:latin typeface="Calibri" pitchFamily="34" charset="0"/>
                          <a:cs typeface="Calibri" pitchFamily="34" charset="0"/>
                        </a:rPr>
                        <a:t>1</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Normal</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English</a:t>
                      </a:r>
                      <a:r>
                        <a:rPr lang="en-GB" sz="1400" baseline="0" dirty="0" smtClean="0">
                          <a:solidFill>
                            <a:schemeClr val="tx1"/>
                          </a:solidFill>
                          <a:latin typeface="Calibri" pitchFamily="34" charset="0"/>
                          <a:cs typeface="Calibri" pitchFamily="34" charset="0"/>
                        </a:rPr>
                        <a:t> Dictionary in Word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Word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When I spell colour in Word it</a:t>
                      </a:r>
                      <a:r>
                        <a:rPr lang="en-GB" sz="1400" baseline="0" dirty="0" smtClean="0">
                          <a:solidFill>
                            <a:schemeClr val="tx1"/>
                          </a:solidFill>
                          <a:latin typeface="Calibri" pitchFamily="34" charset="0"/>
                          <a:cs typeface="Calibri" pitchFamily="34" charset="0"/>
                        </a:rPr>
                        <a:t> should not appear as a spelling mistake because of the dictionary set to US</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Spelling was correct for English Dictionary</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None needed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Print screen</a:t>
                      </a:r>
                      <a:r>
                        <a:rPr lang="en-GB" sz="1400" baseline="0" dirty="0" smtClean="0">
                          <a:solidFill>
                            <a:schemeClr val="tx1"/>
                          </a:solidFill>
                          <a:latin typeface="Calibri" pitchFamily="34" charset="0"/>
                          <a:cs typeface="Calibri" pitchFamily="34" charset="0"/>
                        </a:rPr>
                        <a:t> 1 and 2</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r>
                        <a:rPr lang="en-GB" sz="1400" dirty="0" smtClean="0">
                          <a:solidFill>
                            <a:schemeClr val="tx1"/>
                          </a:solidFill>
                          <a:latin typeface="Calibri" pitchFamily="34" charset="0"/>
                          <a:cs typeface="Calibri" pitchFamily="34" charset="0"/>
                        </a:rPr>
                        <a:t>2</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Did not work therefor…</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Explain the</a:t>
                      </a:r>
                      <a:r>
                        <a:rPr lang="en-GB" sz="1400" baseline="0" dirty="0" smtClean="0">
                          <a:solidFill>
                            <a:schemeClr val="tx1"/>
                          </a:solidFill>
                          <a:latin typeface="Calibri" pitchFamily="34" charset="0"/>
                          <a:cs typeface="Calibri" pitchFamily="34" charset="0"/>
                        </a:rPr>
                        <a:t> fix made</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Evidence the</a:t>
                      </a:r>
                      <a:r>
                        <a:rPr lang="en-GB" sz="1400" baseline="0" dirty="0" smtClean="0">
                          <a:solidFill>
                            <a:schemeClr val="tx1"/>
                          </a:solidFill>
                          <a:latin typeface="Calibri" pitchFamily="34" charset="0"/>
                          <a:cs typeface="Calibri" pitchFamily="34" charset="0"/>
                        </a:rPr>
                        <a:t> failure of the test and fixes applied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21" name="Title 2"/>
          <p:cNvSpPr>
            <a:spLocks noGrp="1"/>
          </p:cNvSpPr>
          <p:nvPr>
            <p:ph type="title"/>
          </p:nvPr>
        </p:nvSpPr>
        <p:spPr>
          <a:xfrm>
            <a:off x="230832" y="116632"/>
            <a:ext cx="8733656" cy="504056"/>
          </a:xfrm>
        </p:spPr>
        <p:txBody>
          <a:bodyPr>
            <a:noAutofit/>
          </a:bodyPr>
          <a:lstStyle/>
          <a:p>
            <a:r>
              <a:rPr lang="en-GB" sz="2600" dirty="0" smtClean="0"/>
              <a:t>M3.2 </a:t>
            </a:r>
            <a:r>
              <a:rPr lang="en-GB" sz="2600" dirty="0" smtClean="0"/>
              <a:t>– Testing the Configures System – Test table</a:t>
            </a:r>
            <a:endParaRPr lang="en-GB" sz="2600" dirty="0"/>
          </a:p>
        </p:txBody>
      </p:sp>
      <p:sp>
        <p:nvSpPr>
          <p:cNvPr id="22" name="Content Placeholder 2"/>
          <p:cNvSpPr txBox="1">
            <a:spLocks/>
          </p:cNvSpPr>
          <p:nvPr/>
        </p:nvSpPr>
        <p:spPr>
          <a:xfrm>
            <a:off x="179512" y="4077072"/>
            <a:ext cx="8640960" cy="1872208"/>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42900" indent="-342900"/>
            <a:r>
              <a:rPr lang="en-GB" sz="1800" dirty="0" smtClean="0">
                <a:latin typeface="Calibri" pitchFamily="34" charset="0"/>
                <a:cs typeface="Calibri" pitchFamily="34" charset="0"/>
              </a:rPr>
              <a:t>The tests need to be varied, there needs to be tests done of Hardware, utilities and Software </a:t>
            </a:r>
            <a:r>
              <a:rPr lang="en-GB" sz="1800" dirty="0" smtClean="0">
                <a:latin typeface="Calibri" pitchFamily="34" charset="0"/>
                <a:cs typeface="Calibri" pitchFamily="34" charset="0"/>
              </a:rPr>
              <a:t>each so </a:t>
            </a:r>
            <a:r>
              <a:rPr lang="en-GB" sz="1800" dirty="0" smtClean="0">
                <a:latin typeface="Calibri" pitchFamily="34" charset="0"/>
                <a:cs typeface="Calibri" pitchFamily="34" charset="0"/>
              </a:rPr>
              <a:t>you should expect about </a:t>
            </a:r>
            <a:r>
              <a:rPr lang="en-GB" sz="1800" dirty="0" smtClean="0">
                <a:latin typeface="Calibri" pitchFamily="34" charset="0"/>
                <a:cs typeface="Calibri" pitchFamily="34" charset="0"/>
              </a:rPr>
              <a:t>15 </a:t>
            </a:r>
            <a:r>
              <a:rPr lang="en-GB" sz="1800" dirty="0" smtClean="0">
                <a:latin typeface="Calibri" pitchFamily="34" charset="0"/>
                <a:cs typeface="Calibri" pitchFamily="34" charset="0"/>
              </a:rPr>
              <a:t>tests altogether of which repairs should be made to at least two of them.</a:t>
            </a:r>
          </a:p>
          <a:p>
            <a:pPr marL="342900" indent="-342900"/>
            <a:r>
              <a:rPr lang="en-GB" sz="1800" dirty="0" smtClean="0">
                <a:latin typeface="Calibri" pitchFamily="34" charset="0"/>
                <a:cs typeface="Calibri" pitchFamily="34" charset="0"/>
              </a:rPr>
              <a:t>The page should be landscape for the test table and portrait for the evidence, at least 2 print screens for each test, 3 for the repair, before and after evidence needs to be provided for those that do not require repairing</a:t>
            </a:r>
            <a:r>
              <a:rPr lang="en-GB" sz="1800" dirty="0" smtClean="0">
                <a:latin typeface="Calibri" pitchFamily="34" charset="0"/>
                <a:cs typeface="Calibri" pitchFamily="34" charset="0"/>
              </a:rPr>
              <a:t>.</a:t>
            </a:r>
          </a:p>
          <a:p>
            <a:pPr marL="0" indent="0">
              <a:buNone/>
            </a:pPr>
            <a:r>
              <a:rPr lang="en-GB" sz="1800" b="1" dirty="0" smtClean="0">
                <a:latin typeface="Calibri" pitchFamily="34" charset="0"/>
                <a:cs typeface="Calibri" pitchFamily="34" charset="0"/>
              </a:rPr>
              <a:t>M3.2 – Task 11 </a:t>
            </a:r>
            <a:r>
              <a:rPr lang="en-GB" sz="1800" dirty="0" smtClean="0">
                <a:latin typeface="Calibri" pitchFamily="34" charset="0"/>
                <a:cs typeface="Calibri" pitchFamily="34" charset="0"/>
              </a:rPr>
              <a:t>– From LO2, complete the Planning documentation and explain how this has been effective in upgrading and installing hardware and software.</a:t>
            </a:r>
            <a:endParaRPr lang="en-GB" sz="1800" dirty="0" smtClean="0">
              <a:latin typeface="Calibri" pitchFamily="34" charset="0"/>
              <a:cs typeface="Calibri" pitchFamily="34" charset="0"/>
            </a:endParaRPr>
          </a:p>
        </p:txBody>
      </p:sp>
    </p:spTree>
    <p:extLst>
      <p:ext uri="{BB962C8B-B14F-4D97-AF65-F5344CB8AC3E}">
        <p14:creationId xmlns:p14="http://schemas.microsoft.com/office/powerpoint/2010/main" val="386048449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55588" indent="-255588"/>
            <a:r>
              <a:rPr lang="en-GB" sz="1500" dirty="0" smtClean="0">
                <a:latin typeface="Calibri" pitchFamily="34" charset="0"/>
                <a:cs typeface="Calibri" pitchFamily="34" charset="0"/>
              </a:rPr>
              <a:t>Now you have repaired the problems that exist on a stand alone machine understand the basic features of utility optimisation and you have added three additional pieces of hardware, you need to go through the repair programs one more time and compare their impact on the system integrity and performance.</a:t>
            </a:r>
          </a:p>
          <a:p>
            <a:pPr marL="255588" indent="-255588"/>
            <a:r>
              <a:rPr lang="en-GB" sz="1500" dirty="0" smtClean="0">
                <a:latin typeface="Calibri" pitchFamily="34" charset="0"/>
                <a:cs typeface="Calibri" pitchFamily="34" charset="0"/>
              </a:rPr>
              <a:t>To do this you must run the following in sequence:</a:t>
            </a:r>
          </a:p>
          <a:p>
            <a:pPr marL="450850" indent="-260350">
              <a:buFont typeface="+mj-lt"/>
              <a:buAutoNum type="arabicPeriod"/>
            </a:pPr>
            <a:r>
              <a:rPr lang="en-GB" sz="1500" dirty="0" smtClean="0">
                <a:latin typeface="Calibri" pitchFamily="34" charset="0"/>
                <a:cs typeface="Calibri" pitchFamily="34" charset="0"/>
              </a:rPr>
              <a:t>Run a </a:t>
            </a:r>
            <a:r>
              <a:rPr lang="en-GB" sz="1500" b="1" dirty="0" smtClean="0">
                <a:latin typeface="Calibri" pitchFamily="34" charset="0"/>
                <a:cs typeface="Calibri" pitchFamily="34" charset="0"/>
              </a:rPr>
              <a:t>Scandisk</a:t>
            </a:r>
            <a:r>
              <a:rPr lang="en-GB" sz="1500" dirty="0" smtClean="0">
                <a:latin typeface="Calibri" pitchFamily="34" charset="0"/>
                <a:cs typeface="Calibri" pitchFamily="34" charset="0"/>
              </a:rPr>
              <a:t> through your machine and delete any faults.</a:t>
            </a:r>
          </a:p>
          <a:p>
            <a:pPr marL="450850" indent="-260350">
              <a:buFont typeface="+mj-lt"/>
              <a:buAutoNum type="arabicPeriod"/>
            </a:pPr>
            <a:r>
              <a:rPr lang="en-GB" sz="1500" dirty="0" smtClean="0">
                <a:latin typeface="Calibri" pitchFamily="34" charset="0"/>
                <a:cs typeface="Calibri" pitchFamily="34" charset="0"/>
              </a:rPr>
              <a:t>Run </a:t>
            </a:r>
            <a:r>
              <a:rPr lang="en-GB" sz="1500" b="1" dirty="0" smtClean="0">
                <a:latin typeface="Calibri" pitchFamily="34" charset="0"/>
                <a:cs typeface="Calibri" pitchFamily="34" charset="0"/>
              </a:rPr>
              <a:t>RegCleaner</a:t>
            </a:r>
            <a:r>
              <a:rPr lang="en-GB" sz="1500" dirty="0" smtClean="0">
                <a:latin typeface="Calibri" pitchFamily="34" charset="0"/>
                <a:cs typeface="Calibri" pitchFamily="34" charset="0"/>
              </a:rPr>
              <a:t> through your machine and remove any old programs that you no longer need.</a:t>
            </a:r>
          </a:p>
          <a:p>
            <a:pPr marL="450850" indent="-260350">
              <a:buFont typeface="+mj-lt"/>
              <a:buAutoNum type="arabicPeriod"/>
            </a:pPr>
            <a:r>
              <a:rPr lang="en-GB" sz="1500" dirty="0" smtClean="0">
                <a:latin typeface="Calibri" pitchFamily="34" charset="0"/>
                <a:cs typeface="Calibri" pitchFamily="34" charset="0"/>
              </a:rPr>
              <a:t>Run </a:t>
            </a:r>
            <a:r>
              <a:rPr lang="en-GB" sz="1500" b="1" dirty="0" smtClean="0">
                <a:latin typeface="Calibri" pitchFamily="34" charset="0"/>
                <a:cs typeface="Calibri" pitchFamily="34" charset="0"/>
              </a:rPr>
              <a:t>Disk Clean-up </a:t>
            </a:r>
            <a:r>
              <a:rPr lang="en-GB" sz="1500" dirty="0" smtClean="0">
                <a:latin typeface="Calibri" pitchFamily="34" charset="0"/>
                <a:cs typeface="Calibri" pitchFamily="34" charset="0"/>
              </a:rPr>
              <a:t>from </a:t>
            </a:r>
            <a:r>
              <a:rPr lang="en-GB" sz="1500" b="1" dirty="0" smtClean="0">
                <a:latin typeface="Calibri" pitchFamily="34" charset="0"/>
                <a:cs typeface="Calibri" pitchFamily="34" charset="0"/>
              </a:rPr>
              <a:t>Control panels </a:t>
            </a:r>
            <a:r>
              <a:rPr lang="en-GB" sz="1500" dirty="0" smtClean="0">
                <a:latin typeface="Calibri" pitchFamily="34" charset="0"/>
                <a:cs typeface="Calibri" pitchFamily="34" charset="0"/>
              </a:rPr>
              <a:t>and remove all temporary files and pre-fetch data.</a:t>
            </a:r>
          </a:p>
          <a:p>
            <a:pPr marL="450850" indent="-260350">
              <a:buFont typeface="+mj-lt"/>
              <a:buAutoNum type="arabicPeriod"/>
            </a:pPr>
            <a:r>
              <a:rPr lang="en-GB" sz="1500" dirty="0" smtClean="0">
                <a:latin typeface="Calibri" pitchFamily="34" charset="0"/>
                <a:cs typeface="Calibri" pitchFamily="34" charset="0"/>
              </a:rPr>
              <a:t>Run </a:t>
            </a:r>
            <a:r>
              <a:rPr lang="en-GB" sz="1500" b="1" dirty="0" smtClean="0">
                <a:latin typeface="Calibri" pitchFamily="34" charset="0"/>
                <a:cs typeface="Calibri" pitchFamily="34" charset="0"/>
              </a:rPr>
              <a:t>Defragmentation</a:t>
            </a:r>
            <a:r>
              <a:rPr lang="en-GB" sz="1500" dirty="0" smtClean="0">
                <a:latin typeface="Calibri" pitchFamily="34" charset="0"/>
                <a:cs typeface="Calibri" pitchFamily="34" charset="0"/>
              </a:rPr>
              <a:t> through your computer to clear up the file structure.</a:t>
            </a:r>
          </a:p>
          <a:p>
            <a:pPr marL="450850" indent="-260350">
              <a:buFont typeface="+mj-lt"/>
              <a:buAutoNum type="arabicPeriod"/>
            </a:pPr>
            <a:r>
              <a:rPr lang="en-GB" sz="1500" dirty="0">
                <a:latin typeface="Calibri" pitchFamily="34" charset="0"/>
                <a:cs typeface="Calibri" pitchFamily="34" charset="0"/>
              </a:rPr>
              <a:t>Click on </a:t>
            </a:r>
            <a:r>
              <a:rPr lang="en-GB" sz="1500" b="1" dirty="0">
                <a:latin typeface="Calibri" pitchFamily="34" charset="0"/>
                <a:cs typeface="Calibri" pitchFamily="34" charset="0"/>
              </a:rPr>
              <a:t>View Performance Information</a:t>
            </a:r>
            <a:r>
              <a:rPr lang="en-GB" sz="1500" dirty="0">
                <a:latin typeface="Calibri" pitchFamily="34" charset="0"/>
                <a:cs typeface="Calibri" pitchFamily="34" charset="0"/>
              </a:rPr>
              <a:t>, and click on </a:t>
            </a:r>
            <a:r>
              <a:rPr lang="en-GB" sz="1500" b="1" dirty="0">
                <a:latin typeface="Calibri" pitchFamily="34" charset="0"/>
                <a:cs typeface="Calibri" pitchFamily="34" charset="0"/>
              </a:rPr>
              <a:t>Rate This Computer.</a:t>
            </a:r>
          </a:p>
          <a:p>
            <a:pPr marL="450850" indent="-260350">
              <a:buFont typeface="+mj-lt"/>
              <a:buAutoNum type="arabicPeriod"/>
            </a:pPr>
            <a:r>
              <a:rPr lang="en-GB" sz="1500" dirty="0">
                <a:latin typeface="Calibri" pitchFamily="34" charset="0"/>
                <a:cs typeface="Calibri" pitchFamily="34" charset="0"/>
              </a:rPr>
              <a:t>The System will then run </a:t>
            </a:r>
            <a:r>
              <a:rPr lang="en-GB" sz="1500" dirty="0" smtClean="0">
                <a:latin typeface="Calibri" pitchFamily="34" charset="0"/>
                <a:cs typeface="Calibri" pitchFamily="34" charset="0"/>
              </a:rPr>
              <a:t>another </a:t>
            </a:r>
            <a:r>
              <a:rPr lang="en-GB" sz="1500" dirty="0">
                <a:latin typeface="Calibri" pitchFamily="34" charset="0"/>
                <a:cs typeface="Calibri" pitchFamily="34" charset="0"/>
              </a:rPr>
              <a:t>performance index on the state of your machine including Processor, </a:t>
            </a:r>
            <a:r>
              <a:rPr lang="en-GB" sz="1500" dirty="0" smtClean="0">
                <a:latin typeface="Calibri" pitchFamily="34" charset="0"/>
                <a:cs typeface="Calibri" pitchFamily="34" charset="0"/>
              </a:rPr>
              <a:t>Graphics </a:t>
            </a:r>
            <a:r>
              <a:rPr lang="en-GB" sz="1500" dirty="0">
                <a:latin typeface="Calibri" pitchFamily="34" charset="0"/>
                <a:cs typeface="Calibri" pitchFamily="34" charset="0"/>
              </a:rPr>
              <a:t>and Hard drive performance. Evidence this and explain what it means.</a:t>
            </a:r>
          </a:p>
          <a:p>
            <a:pPr marL="450850" indent="-260350">
              <a:buFont typeface="+mj-lt"/>
              <a:buAutoNum type="arabicPeriod"/>
            </a:pPr>
            <a:r>
              <a:rPr lang="en-GB" sz="1500" dirty="0">
                <a:latin typeface="Calibri" pitchFamily="34" charset="0"/>
                <a:cs typeface="Calibri" pitchFamily="34" charset="0"/>
              </a:rPr>
              <a:t>Next Click on </a:t>
            </a:r>
            <a:r>
              <a:rPr lang="en-GB" sz="1500" b="1" dirty="0">
                <a:latin typeface="Calibri" pitchFamily="34" charset="0"/>
                <a:cs typeface="Calibri" pitchFamily="34" charset="0"/>
              </a:rPr>
              <a:t>Advanced Tools</a:t>
            </a:r>
            <a:r>
              <a:rPr lang="en-GB" sz="1500" dirty="0">
                <a:latin typeface="Calibri" pitchFamily="34" charset="0"/>
                <a:cs typeface="Calibri" pitchFamily="34" charset="0"/>
              </a:rPr>
              <a:t> and Select </a:t>
            </a:r>
            <a:r>
              <a:rPr lang="en-GB" sz="1500" b="1" dirty="0">
                <a:latin typeface="Calibri" pitchFamily="34" charset="0"/>
                <a:cs typeface="Calibri" pitchFamily="34" charset="0"/>
              </a:rPr>
              <a:t>Open Performance Monitor</a:t>
            </a:r>
            <a:r>
              <a:rPr lang="en-GB" sz="1500" dirty="0">
                <a:latin typeface="Calibri" pitchFamily="34" charset="0"/>
                <a:cs typeface="Calibri" pitchFamily="34" charset="0"/>
              </a:rPr>
              <a:t>, evidence and explain this.</a:t>
            </a:r>
          </a:p>
          <a:p>
            <a:pPr marL="450850" indent="-260350">
              <a:buFont typeface="+mj-lt"/>
              <a:buAutoNum type="arabicPeriod"/>
            </a:pPr>
            <a:r>
              <a:rPr lang="en-GB" sz="1500" dirty="0">
                <a:latin typeface="Calibri" pitchFamily="34" charset="0"/>
                <a:cs typeface="Calibri" pitchFamily="34" charset="0"/>
              </a:rPr>
              <a:t>Then open </a:t>
            </a:r>
            <a:r>
              <a:rPr lang="en-GB" sz="1500" b="1" dirty="0">
                <a:latin typeface="Calibri" pitchFamily="34" charset="0"/>
                <a:cs typeface="Calibri" pitchFamily="34" charset="0"/>
              </a:rPr>
              <a:t>Generate a System Health Report</a:t>
            </a:r>
            <a:r>
              <a:rPr lang="en-GB" sz="1500" dirty="0">
                <a:latin typeface="Calibri" pitchFamily="34" charset="0"/>
                <a:cs typeface="Calibri" pitchFamily="34" charset="0"/>
              </a:rPr>
              <a:t>, evidence and explain this</a:t>
            </a:r>
            <a:r>
              <a:rPr lang="en-GB" sz="1500" dirty="0" smtClean="0">
                <a:latin typeface="Calibri" pitchFamily="34" charset="0"/>
                <a:cs typeface="Calibri" pitchFamily="34" charset="0"/>
              </a:rPr>
              <a:t>.</a:t>
            </a:r>
          </a:p>
          <a:p>
            <a:pPr marL="450850" indent="-260350">
              <a:buFont typeface="+mj-lt"/>
              <a:buAutoNum type="arabicPeriod"/>
            </a:pPr>
            <a:r>
              <a:rPr lang="en-GB" sz="1500" dirty="0" smtClean="0">
                <a:latin typeface="Calibri" pitchFamily="34" charset="0"/>
                <a:cs typeface="Calibri" pitchFamily="34" charset="0"/>
              </a:rPr>
              <a:t>Look at the Hard drive size and compare it to the previous Task 1 setting.</a:t>
            </a:r>
          </a:p>
          <a:p>
            <a:pPr marL="450850" indent="-260350">
              <a:buFont typeface="+mj-lt"/>
              <a:buAutoNum type="arabicPeriod"/>
            </a:pPr>
            <a:r>
              <a:rPr lang="en-GB" sz="1500" dirty="0" smtClean="0">
                <a:latin typeface="Calibri" pitchFamily="34" charset="0"/>
                <a:cs typeface="Calibri" pitchFamily="34" charset="0"/>
              </a:rPr>
              <a:t>When these are all done, you need to compare the improvements to the system from Task 1.</a:t>
            </a:r>
            <a:endParaRPr lang="en-GB" sz="1500" dirty="0">
              <a:latin typeface="Calibri" pitchFamily="34" charset="0"/>
              <a:cs typeface="Calibri" pitchFamily="34" charset="0"/>
            </a:endParaRPr>
          </a:p>
          <a:p>
            <a:pPr marL="0" indent="0">
              <a:buNone/>
            </a:pPr>
            <a:r>
              <a:rPr lang="en-GB" sz="1500" b="1" dirty="0" smtClean="0">
                <a:latin typeface="Calibri" pitchFamily="34" charset="0"/>
                <a:cs typeface="Calibri" pitchFamily="34" charset="0"/>
              </a:rPr>
              <a:t>D2.1 </a:t>
            </a:r>
            <a:r>
              <a:rPr lang="en-GB" sz="1500" b="1" dirty="0">
                <a:latin typeface="Calibri" pitchFamily="34" charset="0"/>
                <a:cs typeface="Calibri" pitchFamily="34" charset="0"/>
              </a:rPr>
              <a:t>– Task </a:t>
            </a:r>
            <a:r>
              <a:rPr lang="en-GB" sz="1500" b="1" dirty="0" smtClean="0">
                <a:latin typeface="Calibri" pitchFamily="34" charset="0"/>
                <a:cs typeface="Calibri" pitchFamily="34" charset="0"/>
              </a:rPr>
              <a:t>12 – </a:t>
            </a:r>
            <a:r>
              <a:rPr lang="en-GB" sz="1500" dirty="0" smtClean="0">
                <a:latin typeface="Calibri" pitchFamily="34" charset="0"/>
                <a:cs typeface="Calibri" pitchFamily="34" charset="0"/>
              </a:rPr>
              <a:t>Demonstrate using system repair tools including defragmentation and deleting temporary files.</a:t>
            </a:r>
          </a:p>
          <a:p>
            <a:pPr marL="0" indent="0">
              <a:buNone/>
            </a:pPr>
            <a:r>
              <a:rPr lang="en-GB" sz="1500" b="1" dirty="0" smtClean="0">
                <a:latin typeface="Calibri" pitchFamily="34" charset="0"/>
                <a:cs typeface="Calibri" pitchFamily="34" charset="0"/>
              </a:rPr>
              <a:t>D2.2 – Task 13 - </a:t>
            </a:r>
            <a:r>
              <a:rPr lang="en-GB" sz="1500" dirty="0">
                <a:latin typeface="Calibri" pitchFamily="34" charset="0"/>
                <a:cs typeface="Calibri" pitchFamily="34" charset="0"/>
              </a:rPr>
              <a:t>A</a:t>
            </a:r>
            <a:r>
              <a:rPr lang="en-GB" sz="1500" dirty="0" smtClean="0">
                <a:latin typeface="Calibri" pitchFamily="34" charset="0"/>
                <a:cs typeface="Calibri" pitchFamily="34" charset="0"/>
              </a:rPr>
              <a:t>ssess the improved performance of the system against previous settings.</a:t>
            </a:r>
          </a:p>
          <a:p>
            <a:pPr marL="0" indent="0">
              <a:buNone/>
            </a:pPr>
            <a:r>
              <a:rPr lang="en-GB" sz="1500" b="1" dirty="0" smtClean="0">
                <a:latin typeface="Calibri" pitchFamily="34" charset="0"/>
                <a:cs typeface="Calibri" pitchFamily="34" charset="0"/>
              </a:rPr>
              <a:t>D2.3 – Task 14 –</a:t>
            </a:r>
            <a:r>
              <a:rPr lang="en-GB" sz="1500" dirty="0" smtClean="0">
                <a:latin typeface="Calibri" pitchFamily="34" charset="0"/>
                <a:cs typeface="Calibri" pitchFamily="34" charset="0"/>
              </a:rPr>
              <a:t> Review the improvements made to the system, critically evaluate at least one of the software upgrades and at least one of the </a:t>
            </a:r>
            <a:r>
              <a:rPr lang="en-GB" sz="1500" dirty="0">
                <a:latin typeface="Calibri" pitchFamily="34" charset="0"/>
                <a:cs typeface="Calibri" pitchFamily="34" charset="0"/>
              </a:rPr>
              <a:t>hardware upgrade. </a:t>
            </a:r>
          </a:p>
        </p:txBody>
      </p:sp>
      <p:sp>
        <p:nvSpPr>
          <p:cNvPr id="17" name="Title 2"/>
          <p:cNvSpPr>
            <a:spLocks noGrp="1"/>
          </p:cNvSpPr>
          <p:nvPr>
            <p:ph type="title"/>
          </p:nvPr>
        </p:nvSpPr>
        <p:spPr>
          <a:xfrm>
            <a:off x="179512" y="188640"/>
            <a:ext cx="8733656" cy="360040"/>
          </a:xfrm>
        </p:spPr>
        <p:txBody>
          <a:bodyPr>
            <a:noAutofit/>
          </a:bodyPr>
          <a:lstStyle/>
          <a:p>
            <a:r>
              <a:rPr lang="en-GB" sz="2500" dirty="0" smtClean="0">
                <a:latin typeface="Calibri" pitchFamily="34" charset="0"/>
                <a:cs typeface="Calibri" pitchFamily="34" charset="0"/>
              </a:rPr>
              <a:t>D2</a:t>
            </a:r>
            <a:r>
              <a:rPr lang="en-GB" sz="2500" dirty="0" smtClean="0">
                <a:latin typeface="Calibri" pitchFamily="34" charset="0"/>
                <a:cs typeface="Calibri" pitchFamily="34" charset="0"/>
              </a:rPr>
              <a:t>.1 </a:t>
            </a:r>
            <a:r>
              <a:rPr lang="en-GB" sz="2500" dirty="0" smtClean="0">
                <a:latin typeface="Calibri" pitchFamily="34" charset="0"/>
                <a:cs typeface="Calibri" pitchFamily="34" charset="0"/>
              </a:rPr>
              <a:t>– </a:t>
            </a:r>
            <a:r>
              <a:rPr lang="en-GB" sz="2500" dirty="0" smtClean="0">
                <a:latin typeface="Calibri" pitchFamily="34" charset="0"/>
                <a:cs typeface="Calibri" pitchFamily="34" charset="0"/>
              </a:rPr>
              <a:t>Monitor </a:t>
            </a:r>
            <a:r>
              <a:rPr lang="en-GB" sz="2500" dirty="0">
                <a:latin typeface="Calibri" pitchFamily="34" charset="0"/>
                <a:cs typeface="Calibri" pitchFamily="34" charset="0"/>
              </a:rPr>
              <a:t>and </a:t>
            </a:r>
            <a:r>
              <a:rPr lang="en-GB" sz="2500" dirty="0" smtClean="0">
                <a:latin typeface="Calibri" pitchFamily="34" charset="0"/>
                <a:cs typeface="Calibri" pitchFamily="34" charset="0"/>
              </a:rPr>
              <a:t>Improve Systems Performance – Verification</a:t>
            </a:r>
            <a:endParaRPr lang="en-GB" sz="2500" dirty="0">
              <a:latin typeface="Calibri" pitchFamily="34" charset="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459614694"/>
              </p:ext>
            </p:extLst>
          </p:nvPr>
        </p:nvGraphicFramePr>
        <p:xfrm>
          <a:off x="251520" y="6010488"/>
          <a:ext cx="8712968" cy="370840"/>
        </p:xfrm>
        <a:graphic>
          <a:graphicData uri="http://schemas.openxmlformats.org/drawingml/2006/table">
            <a:tbl>
              <a:tblPr firstRow="1" bandRow="1">
                <a:tableStyleId>{5C22544A-7EE6-4342-B048-85BDC9FD1C3A}</a:tableStyleId>
              </a:tblPr>
              <a:tblGrid>
                <a:gridCol w="2592288"/>
                <a:gridCol w="1440160"/>
                <a:gridCol w="2088232"/>
                <a:gridCol w="2592288"/>
              </a:tblGrid>
              <a:tr h="370840">
                <a:tc>
                  <a:txBody>
                    <a:bodyPr/>
                    <a:lstStyle/>
                    <a:p>
                      <a:pPr algn="ctr"/>
                      <a:r>
                        <a:rPr lang="en-GB" sz="1400" dirty="0" smtClean="0"/>
                        <a:t>Computer Performance</a:t>
                      </a:r>
                      <a:endParaRPr lang="en-GB" sz="1400" dirty="0"/>
                    </a:p>
                  </a:txBody>
                  <a:tcPr/>
                </a:tc>
                <a:tc>
                  <a:txBody>
                    <a:bodyPr/>
                    <a:lstStyle/>
                    <a:p>
                      <a:pPr algn="ctr"/>
                      <a:r>
                        <a:rPr lang="en-GB" sz="1400" dirty="0" smtClean="0"/>
                        <a:t>Speed</a:t>
                      </a:r>
                      <a:endParaRPr lang="en-GB" sz="1400" dirty="0"/>
                    </a:p>
                  </a:txBody>
                  <a:tcPr/>
                </a:tc>
                <a:tc>
                  <a:txBody>
                    <a:bodyPr/>
                    <a:lstStyle/>
                    <a:p>
                      <a:pPr algn="ctr"/>
                      <a:r>
                        <a:rPr lang="en-GB" sz="1400" dirty="0" smtClean="0"/>
                        <a:t>Compatibility</a:t>
                      </a:r>
                      <a:endParaRPr lang="en-GB" sz="1400" dirty="0"/>
                    </a:p>
                  </a:txBody>
                  <a:tcPr/>
                </a:tc>
                <a:tc>
                  <a:txBody>
                    <a:bodyPr/>
                    <a:lstStyle/>
                    <a:p>
                      <a:pPr algn="ctr"/>
                      <a:r>
                        <a:rPr lang="en-GB" sz="1400" dirty="0" smtClean="0"/>
                        <a:t>Windows</a:t>
                      </a:r>
                      <a:r>
                        <a:rPr lang="en-GB" sz="1400" baseline="0" dirty="0" smtClean="0"/>
                        <a:t> Experience Index</a:t>
                      </a:r>
                      <a:endParaRPr lang="en-GB" sz="1400" dirty="0"/>
                    </a:p>
                  </a:txBody>
                  <a:tcPr/>
                </a:tc>
              </a:tr>
            </a:tbl>
          </a:graphicData>
        </a:graphic>
      </p:graphicFrame>
    </p:spTree>
    <p:extLst>
      <p:ext uri="{BB962C8B-B14F-4D97-AF65-F5344CB8AC3E}">
        <p14:creationId xmlns:p14="http://schemas.microsoft.com/office/powerpoint/2010/main" val="26163829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0" indent="0">
              <a:buNone/>
            </a:pPr>
            <a:r>
              <a:rPr lang="en-GB" sz="1400" b="1" dirty="0">
                <a:latin typeface="Calibri" pitchFamily="34" charset="0"/>
                <a:cs typeface="Calibri" pitchFamily="34" charset="0"/>
              </a:rPr>
              <a:t>P5.1 – Task 01 - </a:t>
            </a:r>
            <a:r>
              <a:rPr lang="en-GB" sz="1400" dirty="0">
                <a:latin typeface="Calibri" pitchFamily="34" charset="0"/>
                <a:cs typeface="Calibri" pitchFamily="34" charset="0"/>
              </a:rPr>
              <a:t>Use a range of simple monitoring tools to assess system Performance.</a:t>
            </a:r>
          </a:p>
          <a:p>
            <a:pPr marL="0" indent="0">
              <a:buNone/>
            </a:pPr>
            <a:r>
              <a:rPr lang="en-GB" sz="1400" b="1" dirty="0" smtClean="0">
                <a:latin typeface="Calibri" pitchFamily="34" charset="0"/>
                <a:cs typeface="Calibri" pitchFamily="34" charset="0"/>
              </a:rPr>
              <a:t>P5.2 </a:t>
            </a:r>
            <a:r>
              <a:rPr lang="en-GB" sz="1400" b="1" dirty="0">
                <a:latin typeface="Calibri" pitchFamily="34" charset="0"/>
                <a:cs typeface="Calibri" pitchFamily="34" charset="0"/>
              </a:rPr>
              <a:t>– Task 02 – </a:t>
            </a:r>
            <a:r>
              <a:rPr lang="en-GB" sz="1400" dirty="0">
                <a:latin typeface="Calibri" pitchFamily="34" charset="0"/>
                <a:cs typeface="Calibri" pitchFamily="34" charset="0"/>
              </a:rPr>
              <a:t>Research and explain the functions and purpose of system monitoring tools with examples and explain their benefits to a network manager to assess system Performance.</a:t>
            </a:r>
          </a:p>
          <a:p>
            <a:pPr marL="0" indent="0">
              <a:buNone/>
            </a:pPr>
            <a:r>
              <a:rPr lang="en-GB" sz="1400" b="1" dirty="0" smtClean="0">
                <a:latin typeface="Calibri" pitchFamily="34" charset="0"/>
                <a:cs typeface="Calibri" pitchFamily="34" charset="0"/>
              </a:rPr>
              <a:t>P5.3 </a:t>
            </a:r>
            <a:r>
              <a:rPr lang="en-GB" sz="1400" b="1" dirty="0">
                <a:latin typeface="Calibri" pitchFamily="34" charset="0"/>
                <a:cs typeface="Calibri" pitchFamily="34" charset="0"/>
              </a:rPr>
              <a:t>– Task 03 – </a:t>
            </a:r>
            <a:r>
              <a:rPr lang="en-GB" sz="1400" dirty="0">
                <a:latin typeface="Calibri" pitchFamily="34" charset="0"/>
                <a:cs typeface="Calibri" pitchFamily="34" charset="0"/>
              </a:rPr>
              <a:t>Demonstrate using system repair tools including defragmentation and deleting temporary files.</a:t>
            </a:r>
          </a:p>
          <a:p>
            <a:pPr marL="0" indent="0">
              <a:buNone/>
            </a:pPr>
            <a:r>
              <a:rPr lang="en-GB" sz="1400" b="1" dirty="0" smtClean="0">
                <a:solidFill>
                  <a:schemeClr val="dk1"/>
                </a:solidFill>
                <a:latin typeface="Calibri" pitchFamily="34" charset="0"/>
                <a:cs typeface="Calibri" pitchFamily="34" charset="0"/>
              </a:rPr>
              <a:t>P6.1 </a:t>
            </a:r>
            <a:r>
              <a:rPr lang="en-GB" sz="1400" b="1" dirty="0">
                <a:solidFill>
                  <a:schemeClr val="dk1"/>
                </a:solidFill>
                <a:latin typeface="Calibri" pitchFamily="34" charset="0"/>
                <a:cs typeface="Calibri" pitchFamily="34" charset="0"/>
              </a:rPr>
              <a:t>- Task 04 - </a:t>
            </a:r>
            <a:r>
              <a:rPr lang="en-GB" sz="1400" dirty="0">
                <a:solidFill>
                  <a:schemeClr val="dk1"/>
                </a:solidFill>
                <a:latin typeface="Calibri" pitchFamily="34" charset="0"/>
                <a:cs typeface="Calibri" pitchFamily="34" charset="0"/>
              </a:rPr>
              <a:t>Set up and install the additional hardware and the device drivers for a network card, sound card and graphics card with evidence.</a:t>
            </a:r>
            <a:endParaRPr lang="en-GB" sz="1400" dirty="0">
              <a:latin typeface="Calibri" pitchFamily="34" charset="0"/>
              <a:cs typeface="Calibri" pitchFamily="34" charset="0"/>
            </a:endParaRPr>
          </a:p>
          <a:p>
            <a:pPr marL="0" indent="0">
              <a:buNone/>
            </a:pPr>
            <a:r>
              <a:rPr lang="en-GB" sz="1400" b="1" dirty="0" smtClean="0">
                <a:latin typeface="Calibri" pitchFamily="34" charset="0"/>
                <a:cs typeface="Calibri" pitchFamily="34" charset="0"/>
              </a:rPr>
              <a:t>P6.2 </a:t>
            </a:r>
            <a:r>
              <a:rPr lang="en-GB" sz="1400" b="1" dirty="0">
                <a:latin typeface="Calibri" pitchFamily="34" charset="0"/>
                <a:cs typeface="Calibri" pitchFamily="34" charset="0"/>
              </a:rPr>
              <a:t>– Task 05 – </a:t>
            </a:r>
            <a:r>
              <a:rPr lang="en-GB" sz="1400" dirty="0">
                <a:solidFill>
                  <a:schemeClr val="dk1"/>
                </a:solidFill>
                <a:latin typeface="Calibri" pitchFamily="34" charset="0"/>
                <a:cs typeface="Calibri" pitchFamily="34" charset="0"/>
              </a:rPr>
              <a:t>Demonstrate configuring the </a:t>
            </a:r>
            <a:r>
              <a:rPr lang="en-GB" sz="1400" dirty="0">
                <a:latin typeface="Calibri" pitchFamily="34" charset="0"/>
                <a:cs typeface="Calibri" pitchFamily="34" charset="0"/>
              </a:rPr>
              <a:t>BIOS and editing power management options for optimum performance. Justify the need and benefits of doing this.</a:t>
            </a:r>
          </a:p>
          <a:p>
            <a:pPr marL="0" indent="0">
              <a:buNone/>
            </a:pPr>
            <a:r>
              <a:rPr lang="en-GB" sz="1400" b="1" dirty="0" smtClean="0">
                <a:latin typeface="Calibri" pitchFamily="34" charset="0"/>
                <a:cs typeface="Calibri" pitchFamily="34" charset="0"/>
              </a:rPr>
              <a:t>P6.3 </a:t>
            </a:r>
            <a:r>
              <a:rPr lang="en-GB" sz="1400" b="1" dirty="0">
                <a:latin typeface="Calibri" pitchFamily="34" charset="0"/>
                <a:cs typeface="Calibri" pitchFamily="34" charset="0"/>
              </a:rPr>
              <a:t>– Task 06 – </a:t>
            </a:r>
            <a:r>
              <a:rPr lang="en-GB" sz="1400" dirty="0">
                <a:solidFill>
                  <a:schemeClr val="dk1"/>
                </a:solidFill>
                <a:latin typeface="Calibri" pitchFamily="34" charset="0"/>
                <a:cs typeface="Calibri" pitchFamily="34" charset="0"/>
              </a:rPr>
              <a:t>Demonstrate setting up, configuring and installing Firmware updates and OS updates</a:t>
            </a:r>
            <a:r>
              <a:rPr lang="en-GB" sz="1400" dirty="0">
                <a:latin typeface="Calibri" pitchFamily="34" charset="0"/>
                <a:cs typeface="Calibri" pitchFamily="34" charset="0"/>
              </a:rPr>
              <a:t> performance. Justify the need and benefits of doing this.</a:t>
            </a:r>
          </a:p>
          <a:p>
            <a:pPr marL="0" indent="0">
              <a:buNone/>
            </a:pPr>
            <a:r>
              <a:rPr lang="en-GB" sz="1400" b="1" dirty="0" smtClean="0">
                <a:latin typeface="Calibri" pitchFamily="34" charset="0"/>
                <a:cs typeface="Calibri" pitchFamily="34" charset="0"/>
              </a:rPr>
              <a:t>P6.4 </a:t>
            </a:r>
            <a:r>
              <a:rPr lang="en-GB" sz="1400" b="1" dirty="0">
                <a:latin typeface="Calibri" pitchFamily="34" charset="0"/>
                <a:cs typeface="Calibri" pitchFamily="34" charset="0"/>
              </a:rPr>
              <a:t>– Task 07 – </a:t>
            </a:r>
            <a:r>
              <a:rPr lang="en-GB" sz="1400" dirty="0">
                <a:solidFill>
                  <a:schemeClr val="dk1"/>
                </a:solidFill>
                <a:latin typeface="Calibri" pitchFamily="34" charset="0"/>
                <a:cs typeface="Calibri" pitchFamily="34" charset="0"/>
              </a:rPr>
              <a:t>Demonstrate setting up Memory Management on your System and optimising the Disk for more optimal settings</a:t>
            </a:r>
            <a:r>
              <a:rPr lang="en-GB" sz="1400" dirty="0">
                <a:latin typeface="Calibri" pitchFamily="34" charset="0"/>
                <a:cs typeface="Calibri" pitchFamily="34" charset="0"/>
              </a:rPr>
              <a:t>. Justify the need and benefits of doing this.</a:t>
            </a:r>
          </a:p>
          <a:p>
            <a:pPr marL="0" indent="0">
              <a:buNone/>
            </a:pPr>
            <a:r>
              <a:rPr lang="en-GB" sz="1400" b="1" dirty="0" smtClean="0">
                <a:latin typeface="Calibri" pitchFamily="34" charset="0"/>
                <a:cs typeface="Calibri" pitchFamily="34" charset="0"/>
              </a:rPr>
              <a:t>P6.5 </a:t>
            </a:r>
            <a:r>
              <a:rPr lang="en-GB" sz="1400" b="1" dirty="0">
                <a:latin typeface="Calibri" pitchFamily="34" charset="0"/>
                <a:cs typeface="Calibri" pitchFamily="34" charset="0"/>
              </a:rPr>
              <a:t>– Task 08 – </a:t>
            </a:r>
            <a:r>
              <a:rPr lang="en-GB" sz="1400" dirty="0">
                <a:solidFill>
                  <a:schemeClr val="dk1"/>
                </a:solidFill>
                <a:latin typeface="Calibri" pitchFamily="34" charset="0"/>
                <a:cs typeface="Calibri" pitchFamily="34" charset="0"/>
              </a:rPr>
              <a:t>Demonstrate setting up and configuring Protection measures on your System</a:t>
            </a:r>
            <a:r>
              <a:rPr lang="en-GB" sz="1400" dirty="0">
                <a:latin typeface="Calibri" pitchFamily="34" charset="0"/>
                <a:cs typeface="Calibri" pitchFamily="34" charset="0"/>
              </a:rPr>
              <a:t>. Justify the need and benefits of doing this.</a:t>
            </a:r>
          </a:p>
          <a:p>
            <a:pPr marL="0" indent="0">
              <a:buNone/>
            </a:pPr>
            <a:r>
              <a:rPr lang="en-GB" sz="1400" b="1" dirty="0" smtClean="0">
                <a:latin typeface="Calibri" pitchFamily="34" charset="0"/>
                <a:cs typeface="Calibri" pitchFamily="34" charset="0"/>
              </a:rPr>
              <a:t>P6.6 </a:t>
            </a:r>
            <a:r>
              <a:rPr lang="en-GB" sz="1400" b="1" dirty="0">
                <a:latin typeface="Calibri" pitchFamily="34" charset="0"/>
                <a:cs typeface="Calibri" pitchFamily="34" charset="0"/>
              </a:rPr>
              <a:t>– Task 09 – </a:t>
            </a:r>
            <a:r>
              <a:rPr lang="en-GB" sz="1400" dirty="0">
                <a:solidFill>
                  <a:schemeClr val="dk1"/>
                </a:solidFill>
                <a:latin typeface="Calibri" pitchFamily="34" charset="0"/>
                <a:cs typeface="Calibri" pitchFamily="34" charset="0"/>
              </a:rPr>
              <a:t>Discuss the company considerations that are made that limit or affect the way systems are managed, secured and installed in terms of adding hardware and managing utilities.</a:t>
            </a:r>
            <a:endParaRPr lang="en-GB" sz="1400" dirty="0">
              <a:latin typeface="Calibri" pitchFamily="34" charset="0"/>
              <a:cs typeface="Calibri" pitchFamily="34" charset="0"/>
            </a:endParaRPr>
          </a:p>
          <a:p>
            <a:pPr marL="0" indent="0">
              <a:buNone/>
            </a:pPr>
            <a:r>
              <a:rPr lang="en-GB" sz="1400" b="1" dirty="0" smtClean="0">
                <a:latin typeface="Calibri" pitchFamily="34" charset="0"/>
                <a:cs typeface="Calibri" pitchFamily="34" charset="0"/>
              </a:rPr>
              <a:t>M3.1 </a:t>
            </a:r>
            <a:r>
              <a:rPr lang="en-GB" sz="1400" b="1" dirty="0">
                <a:latin typeface="Calibri" pitchFamily="34" charset="0"/>
                <a:cs typeface="Calibri" pitchFamily="34" charset="0"/>
              </a:rPr>
              <a:t>- Task 10 </a:t>
            </a:r>
            <a:r>
              <a:rPr lang="en-GB" sz="1400" dirty="0">
                <a:latin typeface="Calibri" pitchFamily="34" charset="0"/>
                <a:cs typeface="Calibri" pitchFamily="34" charset="0"/>
              </a:rPr>
              <a:t>- </a:t>
            </a:r>
            <a:r>
              <a:rPr lang="en-GB" sz="1400" dirty="0">
                <a:solidFill>
                  <a:schemeClr val="dk1"/>
                </a:solidFill>
                <a:latin typeface="Calibri" pitchFamily="34" charset="0"/>
                <a:cs typeface="Calibri" pitchFamily="34" charset="0"/>
              </a:rPr>
              <a:t>Test a configured computer system for functionality, optimisation, </a:t>
            </a:r>
            <a:r>
              <a:rPr lang="en-GB" sz="1400" dirty="0">
                <a:latin typeface="Calibri" pitchFamily="34" charset="0"/>
                <a:cs typeface="Calibri" pitchFamily="34" charset="0"/>
              </a:rPr>
              <a:t>System construction and configured applications.</a:t>
            </a:r>
          </a:p>
          <a:p>
            <a:pPr marL="0" indent="0">
              <a:buNone/>
            </a:pPr>
            <a:r>
              <a:rPr lang="en-GB" sz="1400" b="1" dirty="0" smtClean="0">
                <a:latin typeface="Calibri" pitchFamily="34" charset="0"/>
                <a:cs typeface="Calibri" pitchFamily="34" charset="0"/>
              </a:rPr>
              <a:t>M3.2 </a:t>
            </a:r>
            <a:r>
              <a:rPr lang="en-GB" sz="1400" b="1" dirty="0">
                <a:latin typeface="Calibri" pitchFamily="34" charset="0"/>
                <a:cs typeface="Calibri" pitchFamily="34" charset="0"/>
              </a:rPr>
              <a:t>– Task 11 </a:t>
            </a:r>
            <a:r>
              <a:rPr lang="en-GB" sz="1400" dirty="0">
                <a:latin typeface="Calibri" pitchFamily="34" charset="0"/>
                <a:cs typeface="Calibri" pitchFamily="34" charset="0"/>
              </a:rPr>
              <a:t>– From LO2, complete the Planning documentation and explain how this has been effective in upgrading and installing hardware and software.</a:t>
            </a:r>
          </a:p>
          <a:p>
            <a:pPr marL="0" indent="0">
              <a:buNone/>
            </a:pPr>
            <a:r>
              <a:rPr lang="en-GB" sz="1400" b="1" dirty="0" smtClean="0">
                <a:latin typeface="Calibri" pitchFamily="34" charset="0"/>
                <a:cs typeface="Calibri" pitchFamily="34" charset="0"/>
              </a:rPr>
              <a:t>D2.1 </a:t>
            </a:r>
            <a:r>
              <a:rPr lang="en-GB" sz="1400" b="1" dirty="0">
                <a:latin typeface="Calibri" pitchFamily="34" charset="0"/>
                <a:cs typeface="Calibri" pitchFamily="34" charset="0"/>
              </a:rPr>
              <a:t>– Task </a:t>
            </a:r>
            <a:r>
              <a:rPr lang="en-GB" sz="1400" b="1" dirty="0" smtClean="0">
                <a:latin typeface="Calibri" pitchFamily="34" charset="0"/>
                <a:cs typeface="Calibri" pitchFamily="34" charset="0"/>
              </a:rPr>
              <a:t>12 </a:t>
            </a:r>
            <a:r>
              <a:rPr lang="en-GB" sz="1400" b="1" dirty="0">
                <a:latin typeface="Calibri" pitchFamily="34" charset="0"/>
                <a:cs typeface="Calibri" pitchFamily="34" charset="0"/>
              </a:rPr>
              <a:t>– </a:t>
            </a:r>
            <a:r>
              <a:rPr lang="en-GB" sz="1400" dirty="0">
                <a:latin typeface="Calibri" pitchFamily="34" charset="0"/>
                <a:cs typeface="Calibri" pitchFamily="34" charset="0"/>
              </a:rPr>
              <a:t>Demonstrate using system repair tools including defragmentation and deleting temporary files.</a:t>
            </a:r>
          </a:p>
          <a:p>
            <a:pPr marL="0" indent="0">
              <a:buNone/>
            </a:pPr>
            <a:r>
              <a:rPr lang="en-GB" sz="1400" b="1" dirty="0">
                <a:latin typeface="Calibri" pitchFamily="34" charset="0"/>
                <a:cs typeface="Calibri" pitchFamily="34" charset="0"/>
              </a:rPr>
              <a:t>D2.2 – Task </a:t>
            </a:r>
            <a:r>
              <a:rPr lang="en-GB" sz="1400" b="1" dirty="0" smtClean="0">
                <a:latin typeface="Calibri" pitchFamily="34" charset="0"/>
                <a:cs typeface="Calibri" pitchFamily="34" charset="0"/>
              </a:rPr>
              <a:t>13 </a:t>
            </a:r>
            <a:r>
              <a:rPr lang="en-GB" sz="1400" b="1" dirty="0">
                <a:latin typeface="Calibri" pitchFamily="34" charset="0"/>
                <a:cs typeface="Calibri" pitchFamily="34" charset="0"/>
              </a:rPr>
              <a:t>- </a:t>
            </a:r>
            <a:r>
              <a:rPr lang="en-GB" sz="1400" dirty="0">
                <a:latin typeface="Calibri" pitchFamily="34" charset="0"/>
                <a:cs typeface="Calibri" pitchFamily="34" charset="0"/>
              </a:rPr>
              <a:t>Assess the improved performance of the system against previous settings.</a:t>
            </a:r>
          </a:p>
          <a:p>
            <a:pPr marL="0" indent="0">
              <a:buNone/>
            </a:pPr>
            <a:r>
              <a:rPr lang="en-GB" sz="1400" b="1" dirty="0">
                <a:latin typeface="Calibri" pitchFamily="34" charset="0"/>
                <a:cs typeface="Calibri" pitchFamily="34" charset="0"/>
              </a:rPr>
              <a:t>D2.3 – Task </a:t>
            </a:r>
            <a:r>
              <a:rPr lang="en-GB" sz="1400" b="1" dirty="0" smtClean="0">
                <a:latin typeface="Calibri" pitchFamily="34" charset="0"/>
                <a:cs typeface="Calibri" pitchFamily="34" charset="0"/>
              </a:rPr>
              <a:t>14 </a:t>
            </a:r>
            <a:r>
              <a:rPr lang="en-GB" sz="1400" b="1" dirty="0">
                <a:latin typeface="Calibri" pitchFamily="34" charset="0"/>
                <a:cs typeface="Calibri" pitchFamily="34" charset="0"/>
              </a:rPr>
              <a:t>–</a:t>
            </a:r>
            <a:r>
              <a:rPr lang="en-GB" sz="1400" dirty="0">
                <a:latin typeface="Calibri" pitchFamily="34" charset="0"/>
                <a:cs typeface="Calibri" pitchFamily="34" charset="0"/>
              </a:rPr>
              <a:t> Review the improvements made to the system, critically evaluate at least one of the software upgrades and at least one of the hardware upgrade. </a:t>
            </a:r>
            <a:endParaRPr lang="en-GB" sz="14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LO4 </a:t>
            </a:r>
            <a:r>
              <a:rPr lang="en-GB" sz="3600" dirty="0" smtClean="0"/>
              <a:t>-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07281666"/>
              </p:ext>
            </p:extLst>
          </p:nvPr>
        </p:nvGraphicFramePr>
        <p:xfrm>
          <a:off x="179512" y="764704"/>
          <a:ext cx="8784976" cy="550164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100" u="none" strike="noStrike" kern="1200" baseline="0" dirty="0" smtClean="0">
                          <a:latin typeface="Calibri" pitchFamily="34" charset="0"/>
                          <a:cs typeface="Calibri" pitchFamily="34" charset="0"/>
                        </a:rPr>
                        <a:t>Learning Outcome (LO) </a:t>
                      </a:r>
                    </a:p>
                    <a:p>
                      <a:r>
                        <a:rPr kumimoji="0" lang="en-GB" sz="1100" u="none" strike="noStrike" kern="1200" baseline="0" dirty="0" smtClean="0">
                          <a:latin typeface="Calibri" pitchFamily="34" charset="0"/>
                          <a:cs typeface="Calibri" pitchFamily="34" charset="0"/>
                        </a:rPr>
                        <a:t>The learner will:</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100" u="none" strike="noStrike" kern="1200" baseline="0" dirty="0" smtClean="0">
                          <a:latin typeface="Calibri" pitchFamily="34" charset="0"/>
                          <a:cs typeface="Calibri" pitchFamily="34" charset="0"/>
                        </a:rPr>
                        <a:t>Pass </a:t>
                      </a:r>
                    </a:p>
                    <a:p>
                      <a:r>
                        <a:rPr kumimoji="0" lang="en-GB" sz="1100" u="none" strike="noStrike" kern="1200" baseline="0" dirty="0" smtClean="0">
                          <a:latin typeface="Calibri" pitchFamily="34" charset="0"/>
                          <a:cs typeface="Calibri" pitchFamily="34" charset="0"/>
                        </a:rPr>
                        <a:t>The assessment criteria are the pass requirements for this unit. </a:t>
                      </a:r>
                    </a:p>
                    <a:p>
                      <a:r>
                        <a:rPr kumimoji="0" lang="en-GB" sz="1100" u="none" strike="noStrike" kern="1200" baseline="0" dirty="0" smtClean="0">
                          <a:latin typeface="Calibri" pitchFamily="34" charset="0"/>
                          <a:cs typeface="Calibri" pitchFamily="34" charset="0"/>
                        </a:rPr>
                        <a:t>The learner can: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100" u="none" strike="noStrike" kern="1200" baseline="0" dirty="0" smtClean="0">
                          <a:latin typeface="Calibri" pitchFamily="34" charset="0"/>
                          <a:cs typeface="Calibri" pitchFamily="34" charset="0"/>
                        </a:rPr>
                        <a:t>Merit </a:t>
                      </a:r>
                    </a:p>
                    <a:p>
                      <a:r>
                        <a:rPr kumimoji="0" lang="en-GB" sz="11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100" u="none" strike="noStrike" kern="1200" baseline="0" dirty="0" smtClean="0">
                          <a:latin typeface="Calibri" pitchFamily="34" charset="0"/>
                          <a:cs typeface="Calibri" pitchFamily="34" charset="0"/>
                        </a:rPr>
                        <a:t>Distinction </a:t>
                      </a:r>
                    </a:p>
                    <a:p>
                      <a:r>
                        <a:rPr kumimoji="0" lang="en-GB" sz="11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r>
              <a:tr h="579120">
                <a:tc rowSpan="2">
                  <a:txBody>
                    <a:bodyPr/>
                    <a:lstStyle/>
                    <a:p>
                      <a:r>
                        <a:rPr lang="en-GB" sz="1200" smtClean="0">
                          <a:latin typeface="Calibri" pitchFamily="34" charset="0"/>
                          <a:cs typeface="Calibri" pitchFamily="34" charset="0"/>
                        </a:rPr>
                        <a:t>1</a:t>
                      </a:r>
                      <a:endParaRPr lang="en-GB" sz="1200" dirty="0">
                        <a:latin typeface="Calibri" pitchFamily="34" charset="0"/>
                        <a:cs typeface="Calibri" pitchFamily="34" charset="0"/>
                      </a:endParaRPr>
                    </a:p>
                  </a:txBody>
                  <a:tcPr/>
                </a:tc>
                <a:tc rowSpan="2">
                  <a:txBody>
                    <a:bodyPr/>
                    <a:lstStyle/>
                    <a:p>
                      <a:r>
                        <a:rPr kumimoji="0" lang="en-GB" sz="1200" u="none" strike="noStrike" kern="1200" baseline="0" dirty="0" smtClean="0">
                          <a:latin typeface="Calibri" pitchFamily="34" charset="0"/>
                          <a:cs typeface="Calibri" pitchFamily="34" charset="0"/>
                        </a:rPr>
                        <a:t>Understand the</a:t>
                      </a:r>
                    </a:p>
                    <a:p>
                      <a:r>
                        <a:rPr kumimoji="0" lang="en-GB" sz="1200" u="none" strike="noStrike" kern="1200" baseline="0" dirty="0" smtClean="0">
                          <a:latin typeface="Calibri" pitchFamily="34" charset="0"/>
                          <a:cs typeface="Calibri" pitchFamily="34" charset="0"/>
                        </a:rPr>
                        <a:t>organisational issues related to computer system maintenance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P1</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Explain the issues organisations must consider when planning computer systems Maintenance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579120">
                <a:tc vMerge="1">
                  <a:txBody>
                    <a:bodyPr/>
                    <a:lstStyle/>
                    <a:p>
                      <a:endParaRPr lang="en-GB"/>
                    </a:p>
                  </a:txBody>
                  <a:tcPr/>
                </a:tc>
                <a:tc vMerge="1">
                  <a:txBody>
                    <a:bodyPr/>
                    <a:lstStyle/>
                    <a:p>
                      <a:endParaRPr lang="en-GB"/>
                    </a:p>
                  </a:txBody>
                  <a:tcPr/>
                </a:tc>
                <a:tc>
                  <a:txBody>
                    <a:bodyPr/>
                    <a:lstStyle/>
                    <a:p>
                      <a:r>
                        <a:rPr lang="en-GB" sz="1200" dirty="0" smtClean="0">
                          <a:latin typeface="Calibri" pitchFamily="34" charset="0"/>
                          <a:cs typeface="Calibri" pitchFamily="34" charset="0"/>
                        </a:rPr>
                        <a:t>P2</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Assess the health and safety risks facing the practitioner when maintaining computer</a:t>
                      </a:r>
                    </a:p>
                    <a:p>
                      <a:r>
                        <a:rPr kumimoji="0" lang="en-GB" sz="1200" u="none" strike="noStrike" kern="1200" baseline="0" dirty="0" smtClean="0">
                          <a:latin typeface="Calibri" pitchFamily="34" charset="0"/>
                          <a:cs typeface="Calibri" pitchFamily="34" charset="0"/>
                        </a:rPr>
                        <a:t>Systems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M1 - Identify the precautions that should be taken during routine</a:t>
                      </a:r>
                    </a:p>
                    <a:p>
                      <a:r>
                        <a:rPr kumimoji="0" lang="en-GB" sz="1200" u="none" strike="noStrike" kern="1200" baseline="0" dirty="0" smtClean="0">
                          <a:latin typeface="Calibri" pitchFamily="34" charset="0"/>
                          <a:cs typeface="Calibri" pitchFamily="34" charset="0"/>
                        </a:rPr>
                        <a:t>maintenance procedures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281163">
                <a:tc>
                  <a:txBody>
                    <a:bodyPr/>
                    <a:lstStyle/>
                    <a:p>
                      <a:r>
                        <a:rPr lang="en-GB" sz="1200" dirty="0" smtClean="0">
                          <a:latin typeface="Calibri" pitchFamily="34" charset="0"/>
                          <a:cs typeface="Calibri" pitchFamily="34" charset="0"/>
                        </a:rPr>
                        <a:t>2</a:t>
                      </a:r>
                      <a:endParaRPr lang="en-GB" sz="120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Know how to plan</a:t>
                      </a:r>
                    </a:p>
                    <a:p>
                      <a:r>
                        <a:rPr kumimoji="0" lang="en-GB" sz="1200" u="none" strike="noStrike" kern="1200" baseline="0" dirty="0" smtClean="0">
                          <a:latin typeface="Calibri" pitchFamily="34" charset="0"/>
                          <a:cs typeface="Calibri" pitchFamily="34" charset="0"/>
                        </a:rPr>
                        <a:t>computer system</a:t>
                      </a:r>
                    </a:p>
                    <a:p>
                      <a:r>
                        <a:rPr kumimoji="0" lang="en-GB" sz="1200" u="none" strike="noStrike" kern="1200" baseline="0" dirty="0" smtClean="0">
                          <a:latin typeface="Calibri" pitchFamily="34" charset="0"/>
                          <a:cs typeface="Calibri" pitchFamily="34" charset="0"/>
                        </a:rPr>
                        <a:t>Maintenance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P3</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Describe a planning technique that can be used to schedule</a:t>
                      </a:r>
                    </a:p>
                    <a:p>
                      <a:r>
                        <a:rPr kumimoji="0" lang="en-GB" sz="1200" u="none" strike="noStrike" kern="1200" baseline="0" dirty="0" smtClean="0">
                          <a:latin typeface="Calibri" pitchFamily="34" charset="0"/>
                          <a:cs typeface="Calibri" pitchFamily="34" charset="0"/>
                        </a:rPr>
                        <a:t>maintenance activities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M2 - Create a plan for</a:t>
                      </a:r>
                    </a:p>
                    <a:p>
                      <a:r>
                        <a:rPr kumimoji="0" lang="en-GB" sz="1200" u="none" strike="noStrike" kern="1200" baseline="0" dirty="0" smtClean="0">
                          <a:latin typeface="Calibri" pitchFamily="34" charset="0"/>
                          <a:cs typeface="Calibri" pitchFamily="34" charset="0"/>
                        </a:rPr>
                        <a:t>scheduled maintenance</a:t>
                      </a:r>
                    </a:p>
                    <a:p>
                      <a:r>
                        <a:rPr kumimoji="0" lang="en-GB" sz="1200" u="none" strike="noStrike" kern="1200" baseline="0" dirty="0" smtClean="0">
                          <a:latin typeface="Calibri" pitchFamily="34" charset="0"/>
                          <a:cs typeface="Calibri" pitchFamily="34" charset="0"/>
                        </a:rPr>
                        <a:t>Activities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D1 - Explain the benefits to an organisation of regular</a:t>
                      </a:r>
                    </a:p>
                    <a:p>
                      <a:r>
                        <a:rPr kumimoji="0" lang="en-GB" sz="1200" u="none" strike="noStrike" kern="1200" baseline="0" dirty="0" smtClean="0">
                          <a:latin typeface="Calibri" pitchFamily="34" charset="0"/>
                          <a:cs typeface="Calibri" pitchFamily="34" charset="0"/>
                        </a:rPr>
                        <a:t>maintenance activities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324036">
                <a:tc>
                  <a:txBody>
                    <a:bodyPr/>
                    <a:lstStyle/>
                    <a:p>
                      <a:r>
                        <a:rPr lang="en-GB" sz="1200" dirty="0" smtClean="0">
                          <a:latin typeface="Calibri" pitchFamily="34" charset="0"/>
                          <a:cs typeface="Calibri" pitchFamily="34" charset="0"/>
                        </a:rPr>
                        <a:t>3</a:t>
                      </a:r>
                      <a:endParaRPr lang="en-GB" sz="120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Be able to perform routine housekeeping on computer systems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P4</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Perform routine housekeeping on a computer system</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162018">
                <a:tc rowSpan="2">
                  <a:txBody>
                    <a:bodyPr/>
                    <a:lstStyle/>
                    <a:p>
                      <a:r>
                        <a:rPr lang="en-GB" sz="1200" dirty="0" smtClean="0">
                          <a:latin typeface="Calibri" pitchFamily="34" charset="0"/>
                          <a:cs typeface="Calibri" pitchFamily="34" charset="0"/>
                        </a:rPr>
                        <a:t>4</a:t>
                      </a:r>
                      <a:endParaRPr lang="en-GB" sz="1200" dirty="0">
                        <a:latin typeface="Calibri" pitchFamily="34" charset="0"/>
                        <a:cs typeface="Calibri" pitchFamily="34" charset="0"/>
                      </a:endParaRPr>
                    </a:p>
                  </a:txBody>
                  <a:tcPr>
                    <a:solidFill>
                      <a:srgbClr val="FFC000"/>
                    </a:solidFill>
                  </a:tcPr>
                </a:tc>
                <a:tc rowSpan="2">
                  <a:txBody>
                    <a:bodyPr/>
                    <a:lstStyle/>
                    <a:p>
                      <a:r>
                        <a:rPr kumimoji="0" lang="en-GB" sz="1200" u="none" strike="noStrike" kern="1200" baseline="0" dirty="0" smtClean="0">
                          <a:latin typeface="Calibri" pitchFamily="34" charset="0"/>
                          <a:cs typeface="Calibri" pitchFamily="34" charset="0"/>
                        </a:rPr>
                        <a:t>Be able to monitor and improve systems</a:t>
                      </a:r>
                    </a:p>
                    <a:p>
                      <a:r>
                        <a:rPr kumimoji="0" lang="en-GB" sz="1200" u="none" strike="noStrike" kern="1200" baseline="0" dirty="0" smtClean="0">
                          <a:latin typeface="Calibri" pitchFamily="34" charset="0"/>
                          <a:cs typeface="Calibri" pitchFamily="34" charset="0"/>
                        </a:rPr>
                        <a:t>Performance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lang="en-GB" sz="1200" dirty="0" smtClean="0">
                          <a:latin typeface="Calibri" pitchFamily="34" charset="0"/>
                          <a:cs typeface="Calibri" pitchFamily="34" charset="0"/>
                        </a:rPr>
                        <a:t>P5</a:t>
                      </a:r>
                      <a:endParaRPr lang="en-GB" sz="1200" b="0" dirty="0">
                        <a:latin typeface="Calibri" pitchFamily="34" charset="0"/>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Use monitoring tools to assess system Performance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162018">
                <a:tc vMerge="1">
                  <a:txBody>
                    <a:bodyPr/>
                    <a:lstStyle/>
                    <a:p>
                      <a:endParaRPr lang="en-GB"/>
                    </a:p>
                  </a:txBody>
                  <a:tcPr/>
                </a:tc>
                <a:tc vMerge="1">
                  <a:txBody>
                    <a:bodyPr/>
                    <a:lstStyle/>
                    <a:p>
                      <a:endParaRPr kumimoji="0" lang="en-GB" sz="15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P6</a:t>
                      </a:r>
                      <a:endParaRPr lang="en-GB" sz="1200" b="0" dirty="0">
                        <a:latin typeface="Calibri" pitchFamily="34" charset="0"/>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Improve a system by upgrading hardware and software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M3 - Test the functionality of the system after upgrade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D2 - Compare the improvements and restrictions of the upgraded system against the original installation</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LO4 </a:t>
            </a:r>
            <a:r>
              <a:rPr lang="en-GB" dirty="0" smtClean="0"/>
              <a:t>- Assessment Criteria</a:t>
            </a:r>
            <a:endParaRPr lang="en-GB" dirty="0"/>
          </a:p>
        </p:txBody>
      </p:sp>
    </p:spTree>
    <p:extLst>
      <p:ext uri="{BB962C8B-B14F-4D97-AF65-F5344CB8AC3E}">
        <p14:creationId xmlns:p14="http://schemas.microsoft.com/office/powerpoint/2010/main" val="2998005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269875" indent="-255588"/>
            <a:r>
              <a:rPr lang="en-GB" sz="1600" dirty="0" smtClean="0">
                <a:latin typeface="Calibri" pitchFamily="34" charset="0"/>
                <a:cs typeface="Calibri" pitchFamily="34" charset="0"/>
              </a:rPr>
              <a:t>Here </a:t>
            </a:r>
            <a:r>
              <a:rPr lang="en-GB" sz="1600" dirty="0">
                <a:latin typeface="Calibri" pitchFamily="34" charset="0"/>
                <a:cs typeface="Calibri" pitchFamily="34" charset="0"/>
              </a:rPr>
              <a:t>the learner needs to use monitoring tools to assess the given system and to recommend, implement, test and evaluate hardware and software upgrades. </a:t>
            </a:r>
            <a:endParaRPr lang="en-GB" sz="1600" b="1" dirty="0" smtClean="0">
              <a:latin typeface="Calibri" pitchFamily="34" charset="0"/>
              <a:cs typeface="Calibri" pitchFamily="34" charset="0"/>
            </a:endParaRPr>
          </a:p>
          <a:p>
            <a:pPr marL="15875" indent="0">
              <a:buNone/>
            </a:pPr>
            <a:r>
              <a:rPr lang="en-GB" sz="1600" b="1" dirty="0" smtClean="0">
                <a:latin typeface="Calibri" pitchFamily="34" charset="0"/>
                <a:cs typeface="Calibri" pitchFamily="34" charset="0"/>
              </a:rPr>
              <a:t>Assessment </a:t>
            </a:r>
            <a:r>
              <a:rPr lang="en-GB" sz="1600" b="1" dirty="0" smtClean="0">
                <a:latin typeface="Calibri" pitchFamily="34" charset="0"/>
                <a:cs typeface="Calibri" pitchFamily="34" charset="0"/>
              </a:rPr>
              <a:t>Criteria </a:t>
            </a:r>
            <a:r>
              <a:rPr lang="en-GB" sz="1600" b="1" dirty="0" smtClean="0">
                <a:latin typeface="Calibri" pitchFamily="34" charset="0"/>
                <a:cs typeface="Calibri" pitchFamily="34" charset="0"/>
              </a:rPr>
              <a:t>P5</a:t>
            </a:r>
            <a:endParaRPr lang="en-GB" sz="1600" b="1" dirty="0" smtClean="0">
              <a:latin typeface="Calibri" pitchFamily="34" charset="0"/>
              <a:cs typeface="Calibri" pitchFamily="34" charset="0"/>
            </a:endParaRPr>
          </a:p>
          <a:p>
            <a:pPr marL="269875" indent="-255588"/>
            <a:r>
              <a:rPr lang="en-GB" sz="1600" dirty="0" smtClean="0">
                <a:latin typeface="Calibri" pitchFamily="34" charset="0"/>
                <a:cs typeface="Calibri" pitchFamily="34" charset="0"/>
              </a:rPr>
              <a:t>The </a:t>
            </a:r>
            <a:r>
              <a:rPr lang="en-GB" sz="1600" dirty="0">
                <a:latin typeface="Calibri" pitchFamily="34" charset="0"/>
                <a:cs typeface="Calibri" pitchFamily="34" charset="0"/>
              </a:rPr>
              <a:t>learner should evidence the use of monitoring tools to assess the system performance and identify how well the system is functioning </a:t>
            </a:r>
            <a:endParaRPr lang="en-GB" sz="1600" dirty="0" smtClean="0">
              <a:latin typeface="Calibri" pitchFamily="34" charset="0"/>
              <a:cs typeface="Calibri" pitchFamily="34" charset="0"/>
            </a:endParaRPr>
          </a:p>
          <a:p>
            <a:pPr marL="0" indent="0">
              <a:buNone/>
            </a:pPr>
            <a:r>
              <a:rPr lang="en-GB" sz="1600" b="1" dirty="0" smtClean="0">
                <a:latin typeface="Calibri" pitchFamily="34" charset="0"/>
                <a:cs typeface="Calibri" pitchFamily="34" charset="0"/>
              </a:rPr>
              <a:t>Assessment </a:t>
            </a:r>
            <a:r>
              <a:rPr lang="en-GB" sz="1600" b="1" dirty="0">
                <a:latin typeface="Calibri" pitchFamily="34" charset="0"/>
                <a:cs typeface="Calibri" pitchFamily="34" charset="0"/>
              </a:rPr>
              <a:t>Criteria </a:t>
            </a:r>
            <a:r>
              <a:rPr lang="en-GB" sz="1600" b="1" dirty="0" smtClean="0">
                <a:latin typeface="Calibri" pitchFamily="34" charset="0"/>
                <a:cs typeface="Calibri" pitchFamily="34" charset="0"/>
              </a:rPr>
              <a:t>P6</a:t>
            </a:r>
            <a:endParaRPr lang="en-GB" sz="1600" dirty="0">
              <a:latin typeface="Calibri" pitchFamily="34" charset="0"/>
              <a:cs typeface="Calibri" pitchFamily="34" charset="0"/>
            </a:endParaRPr>
          </a:p>
          <a:p>
            <a:pPr marL="269875" indent="-255588"/>
            <a:r>
              <a:rPr lang="en-GB" sz="1600" dirty="0" smtClean="0">
                <a:latin typeface="Calibri" pitchFamily="34" charset="0"/>
                <a:cs typeface="Calibri" pitchFamily="34" charset="0"/>
              </a:rPr>
              <a:t>The </a:t>
            </a:r>
            <a:r>
              <a:rPr lang="en-GB" sz="1600" dirty="0">
                <a:latin typeface="Calibri" pitchFamily="34" charset="0"/>
                <a:cs typeface="Calibri" pitchFamily="34" charset="0"/>
              </a:rPr>
              <a:t>learner should upgrade hardware and software to make identified improvements to a system. </a:t>
            </a:r>
          </a:p>
          <a:p>
            <a:pPr marL="269875" indent="-255588"/>
            <a:r>
              <a:rPr lang="en-GB" sz="1600" dirty="0">
                <a:latin typeface="Calibri" pitchFamily="34" charset="0"/>
                <a:cs typeface="Calibri" pitchFamily="34" charset="0"/>
              </a:rPr>
              <a:t>P5 and P6 could be evidenced using observation records or witness statements including photographic/ screenshots together with explanations. Videos including documentary would support the evidence. </a:t>
            </a:r>
            <a:endParaRPr lang="en-GB" sz="1600" dirty="0" smtClean="0">
              <a:latin typeface="Calibri" pitchFamily="34" charset="0"/>
              <a:cs typeface="Calibri" pitchFamily="34" charset="0"/>
            </a:endParaRPr>
          </a:p>
          <a:p>
            <a:pPr marL="0" indent="0">
              <a:buNone/>
            </a:pPr>
            <a:r>
              <a:rPr lang="en-GB" sz="1600" b="1" dirty="0" smtClean="0">
                <a:latin typeface="Calibri" pitchFamily="34" charset="0"/>
                <a:cs typeface="Calibri" pitchFamily="34" charset="0"/>
              </a:rPr>
              <a:t>Assessment </a:t>
            </a:r>
            <a:r>
              <a:rPr lang="en-GB" sz="1600" b="1" dirty="0">
                <a:latin typeface="Calibri" pitchFamily="34" charset="0"/>
                <a:cs typeface="Calibri" pitchFamily="34" charset="0"/>
              </a:rPr>
              <a:t>Criteria </a:t>
            </a:r>
            <a:r>
              <a:rPr lang="en-GB" sz="1600" b="1" dirty="0" smtClean="0">
                <a:latin typeface="Calibri" pitchFamily="34" charset="0"/>
                <a:cs typeface="Calibri" pitchFamily="34" charset="0"/>
              </a:rPr>
              <a:t>M3</a:t>
            </a:r>
            <a:endParaRPr lang="en-GB" sz="1600" b="1" dirty="0">
              <a:latin typeface="Calibri" pitchFamily="34" charset="0"/>
              <a:cs typeface="Calibri" pitchFamily="34" charset="0"/>
            </a:endParaRPr>
          </a:p>
          <a:p>
            <a:pPr marL="269875" indent="-255588"/>
            <a:r>
              <a:rPr lang="en-GB" sz="1600" dirty="0" smtClean="0">
                <a:latin typeface="Calibri" pitchFamily="34" charset="0"/>
                <a:cs typeface="Calibri" pitchFamily="34" charset="0"/>
              </a:rPr>
              <a:t>Learners </a:t>
            </a:r>
            <a:r>
              <a:rPr lang="en-GB" sz="1600" dirty="0">
                <a:latin typeface="Calibri" pitchFamily="34" charset="0"/>
                <a:cs typeface="Calibri" pitchFamily="34" charset="0"/>
              </a:rPr>
              <a:t>must show they can test the functionality of the upgraded system. They will need to evidence the use of test plans/tables one for each of the software and hardware upgrades. Screenshots, photographs with details will support the evidence. </a:t>
            </a:r>
            <a:endParaRPr lang="en-GB" sz="1600" dirty="0" smtClean="0">
              <a:latin typeface="Calibri" pitchFamily="34" charset="0"/>
              <a:cs typeface="Calibri" pitchFamily="34" charset="0"/>
            </a:endParaRPr>
          </a:p>
          <a:p>
            <a:pPr marL="0" indent="0">
              <a:buNone/>
            </a:pPr>
            <a:r>
              <a:rPr lang="en-GB" sz="1600" b="1" dirty="0">
                <a:latin typeface="Calibri" pitchFamily="34" charset="0"/>
                <a:cs typeface="Calibri" pitchFamily="34" charset="0"/>
              </a:rPr>
              <a:t>Assessment Criteria </a:t>
            </a:r>
            <a:r>
              <a:rPr lang="en-GB" sz="1600" b="1" dirty="0" smtClean="0">
                <a:latin typeface="Calibri" pitchFamily="34" charset="0"/>
                <a:cs typeface="Calibri" pitchFamily="34" charset="0"/>
              </a:rPr>
              <a:t>D2</a:t>
            </a:r>
          </a:p>
          <a:p>
            <a:pPr marL="269875" indent="-255588"/>
            <a:r>
              <a:rPr lang="en-GB" sz="1600" dirty="0" smtClean="0">
                <a:latin typeface="Calibri" pitchFamily="34" charset="0"/>
                <a:cs typeface="Calibri" pitchFamily="34" charset="0"/>
              </a:rPr>
              <a:t>Learners </a:t>
            </a:r>
            <a:r>
              <a:rPr lang="en-GB" sz="1600" dirty="0">
                <a:latin typeface="Calibri" pitchFamily="34" charset="0"/>
                <a:cs typeface="Calibri" pitchFamily="34" charset="0"/>
              </a:rPr>
              <a:t>should compare the improvements and restrictions of the upgraded system against the original installation. They could use monitoring tools to demonstrate this, they could look at the before and after situation showing at least two comparisons one for the software upgrade and one for the hardware upgrade. This could be evidenced in the form of a report or table to compare the improvements and screen shots would support the evidence</a:t>
            </a:r>
            <a:r>
              <a:rPr lang="en-GB" sz="1600" dirty="0" smtClean="0">
                <a:latin typeface="Calibri" pitchFamily="34" charset="0"/>
                <a:cs typeface="Calibri" pitchFamily="34" charset="0"/>
              </a:rPr>
              <a:t>.</a:t>
            </a:r>
            <a:endParaRPr lang="en-GB" sz="1600" dirty="0">
              <a:latin typeface="Calibri" pitchFamily="34" charset="0"/>
              <a:cs typeface="Calibri" pitchFamily="34" charset="0"/>
            </a:endParaRPr>
          </a:p>
        </p:txBody>
      </p:sp>
      <p:sp>
        <p:nvSpPr>
          <p:cNvPr id="3" name="Title 2"/>
          <p:cNvSpPr>
            <a:spLocks noGrp="1"/>
          </p:cNvSpPr>
          <p:nvPr>
            <p:ph type="title"/>
          </p:nvPr>
        </p:nvSpPr>
        <p:spPr>
          <a:xfrm>
            <a:off x="179512" y="116632"/>
            <a:ext cx="8784976" cy="648072"/>
          </a:xfrm>
        </p:spPr>
        <p:txBody>
          <a:bodyPr>
            <a:normAutofit fontScale="90000"/>
          </a:bodyPr>
          <a:lstStyle/>
          <a:p>
            <a:r>
              <a:rPr lang="en-GB" sz="3200" dirty="0" smtClean="0"/>
              <a:t>LO4 </a:t>
            </a:r>
            <a:r>
              <a:rPr lang="en-GB" sz="3200" dirty="0" smtClean="0"/>
              <a:t>- Assessment Criteria </a:t>
            </a:r>
            <a:r>
              <a:rPr lang="en-GB" sz="3200" dirty="0" smtClean="0"/>
              <a:t>P5, P6, M3 </a:t>
            </a:r>
            <a:r>
              <a:rPr lang="en-GB" sz="3200" dirty="0" smtClean="0"/>
              <a:t>and </a:t>
            </a:r>
            <a:r>
              <a:rPr lang="en-GB" sz="3200" dirty="0" smtClean="0"/>
              <a:t>D2</a:t>
            </a:r>
            <a:endParaRPr lang="en-GB"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r>
              <a:rPr lang="en-GB" sz="2400" dirty="0" smtClean="0">
                <a:latin typeface="Calibri" pitchFamily="34" charset="0"/>
                <a:cs typeface="Calibri" pitchFamily="34" charset="0"/>
              </a:rPr>
              <a:t>Here </a:t>
            </a:r>
            <a:r>
              <a:rPr lang="en-GB" sz="2400" dirty="0">
                <a:latin typeface="Calibri" pitchFamily="34" charset="0"/>
                <a:cs typeface="Calibri" pitchFamily="34" charset="0"/>
              </a:rPr>
              <a:t>the learners will need to be taught to how they can monitor and improve the systems performance. </a:t>
            </a:r>
          </a:p>
          <a:p>
            <a:r>
              <a:rPr lang="en-GB" sz="2400" dirty="0">
                <a:latin typeface="Calibri" pitchFamily="34" charset="0"/>
                <a:cs typeface="Calibri" pitchFamily="34" charset="0"/>
              </a:rPr>
              <a:t>Learners will need to be given the opportunity to use diagnostic tools and utilities to monitor the system. Learners could use the monitoring tools to demonstrate the before and after situation, i.e. could look at the files system </a:t>
            </a:r>
            <a:r>
              <a:rPr lang="en-GB" sz="2400" dirty="0" smtClean="0">
                <a:latin typeface="Calibri" pitchFamily="34" charset="0"/>
                <a:cs typeface="Calibri" pitchFamily="34" charset="0"/>
              </a:rPr>
              <a:t>before and </a:t>
            </a:r>
            <a:r>
              <a:rPr lang="en-GB" sz="2400" dirty="0">
                <a:latin typeface="Calibri" pitchFamily="34" charset="0"/>
                <a:cs typeface="Calibri" pitchFamily="34" charset="0"/>
              </a:rPr>
              <a:t>after defragmentation, deleting temporary internet </a:t>
            </a:r>
            <a:r>
              <a:rPr lang="en-GB" sz="2400" dirty="0" smtClean="0">
                <a:latin typeface="Calibri" pitchFamily="34" charset="0"/>
                <a:cs typeface="Calibri" pitchFamily="34" charset="0"/>
              </a:rPr>
              <a:t>files. </a:t>
            </a:r>
            <a:endParaRPr lang="en-GB" sz="2400" dirty="0">
              <a:latin typeface="Calibri" pitchFamily="34" charset="0"/>
              <a:cs typeface="Calibri" pitchFamily="34" charset="0"/>
            </a:endParaRPr>
          </a:p>
          <a:p>
            <a:r>
              <a:rPr lang="en-GB" sz="2400" dirty="0">
                <a:latin typeface="Calibri" pitchFamily="34" charset="0"/>
                <a:cs typeface="Calibri" pitchFamily="34" charset="0"/>
              </a:rPr>
              <a:t>The learners will need to have experience of upgrading a system including the hardware and software including looking any benefits and drawbacks and considerations for the </a:t>
            </a:r>
            <a:r>
              <a:rPr lang="en-GB" sz="2400" dirty="0" smtClean="0">
                <a:latin typeface="Calibri" pitchFamily="34" charset="0"/>
                <a:cs typeface="Calibri" pitchFamily="34" charset="0"/>
              </a:rPr>
              <a:t>process.</a:t>
            </a:r>
          </a:p>
          <a:p>
            <a:r>
              <a:rPr lang="en-GB" sz="2400" dirty="0" smtClean="0">
                <a:latin typeface="Calibri" pitchFamily="34" charset="0"/>
                <a:cs typeface="Calibri" pitchFamily="34" charset="0"/>
              </a:rPr>
              <a:t>They </a:t>
            </a:r>
            <a:r>
              <a:rPr lang="en-GB" sz="2400" dirty="0">
                <a:latin typeface="Calibri" pitchFamily="34" charset="0"/>
                <a:cs typeface="Calibri" pitchFamily="34" charset="0"/>
              </a:rPr>
              <a:t>will need to test the functionality of the system, and compare the improvements and should discuss as a group and restrictions from the process or for the upgraded system. Tutors could also deliver presentations each followed by practical exercises by the learners.</a:t>
            </a:r>
            <a:endParaRPr lang="en-GB" sz="2300" dirty="0">
              <a:latin typeface="Calibri" pitchFamily="34" charset="0"/>
              <a:cs typeface="Calibri" pitchFamily="34" charset="0"/>
            </a:endParaRPr>
          </a:p>
        </p:txBody>
      </p:sp>
      <p:sp>
        <p:nvSpPr>
          <p:cNvPr id="3" name="Title 2"/>
          <p:cNvSpPr>
            <a:spLocks noGrp="1"/>
          </p:cNvSpPr>
          <p:nvPr>
            <p:ph type="title"/>
          </p:nvPr>
        </p:nvSpPr>
        <p:spPr>
          <a:xfrm>
            <a:off x="230832" y="116632"/>
            <a:ext cx="8733656" cy="504056"/>
          </a:xfrm>
        </p:spPr>
        <p:txBody>
          <a:bodyPr>
            <a:noAutofit/>
          </a:bodyPr>
          <a:lstStyle/>
          <a:p>
            <a:r>
              <a:rPr lang="en-GB" sz="2400" dirty="0" smtClean="0">
                <a:latin typeface="Calibri" pitchFamily="34" charset="0"/>
                <a:cs typeface="Calibri" pitchFamily="34" charset="0"/>
              </a:rPr>
              <a:t>LO4 </a:t>
            </a:r>
            <a:r>
              <a:rPr lang="en-GB" sz="2400" dirty="0" smtClean="0">
                <a:latin typeface="Calibri" pitchFamily="34" charset="0"/>
                <a:cs typeface="Calibri" pitchFamily="34" charset="0"/>
              </a:rPr>
              <a:t>-  </a:t>
            </a:r>
            <a:r>
              <a:rPr lang="en-GB" sz="2400" dirty="0" smtClean="0">
                <a:latin typeface="Calibri" pitchFamily="34" charset="0"/>
                <a:cs typeface="Calibri" pitchFamily="34" charset="0"/>
              </a:rPr>
              <a:t>Monitor </a:t>
            </a:r>
            <a:r>
              <a:rPr lang="en-GB" sz="2400" dirty="0">
                <a:latin typeface="Calibri" pitchFamily="34" charset="0"/>
                <a:cs typeface="Calibri" pitchFamily="34" charset="0"/>
              </a:rPr>
              <a:t>and </a:t>
            </a:r>
            <a:r>
              <a:rPr lang="en-GB" sz="2400" dirty="0" smtClean="0">
                <a:latin typeface="Calibri" pitchFamily="34" charset="0"/>
                <a:cs typeface="Calibri" pitchFamily="34" charset="0"/>
              </a:rPr>
              <a:t>Improve Systems Performance </a:t>
            </a:r>
            <a:r>
              <a:rPr lang="en-GB" sz="2400" dirty="0" smtClean="0">
                <a:latin typeface="Calibri" pitchFamily="34" charset="0"/>
                <a:cs typeface="Calibri" pitchFamily="34" charset="0"/>
              </a:rPr>
              <a:t>- Scenario</a:t>
            </a:r>
            <a:endParaRPr lang="en-GB" sz="2400" dirty="0">
              <a:latin typeface="Calibri" pitchFamily="34" charset="0"/>
              <a:cs typeface="Calibri" pitchFamily="34" charset="0"/>
            </a:endParaRPr>
          </a:p>
        </p:txBody>
      </p:sp>
    </p:spTree>
    <p:extLst>
      <p:ext uri="{BB962C8B-B14F-4D97-AF65-F5344CB8AC3E}">
        <p14:creationId xmlns:p14="http://schemas.microsoft.com/office/powerpoint/2010/main" val="2831384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6480720" cy="5760640"/>
          </a:xfrm>
        </p:spPr>
        <p:txBody>
          <a:bodyPr>
            <a:noAutofit/>
          </a:bodyPr>
          <a:lstStyle/>
          <a:p>
            <a:pPr marL="255588" indent="-255588"/>
            <a:r>
              <a:rPr lang="en-GB" sz="1600" dirty="0" smtClean="0">
                <a:latin typeface="Calibri" pitchFamily="34" charset="0"/>
                <a:cs typeface="Calibri" pitchFamily="34" charset="0"/>
              </a:rPr>
              <a:t>After a system has been active for some time, especially your home computer, things get onto the machine or removed or viewed on the Internet and stay there until the user removes them or the system has been cleaned. These slow the machine down. Tools are available for the managing of these and should be used on a regular basis in order to improve performance.</a:t>
            </a:r>
          </a:p>
          <a:p>
            <a:pPr marL="255588" indent="-255588"/>
            <a:r>
              <a:rPr lang="en-GB" sz="1600" dirty="0" smtClean="0">
                <a:latin typeface="Calibri" pitchFamily="34" charset="0"/>
                <a:cs typeface="Calibri" pitchFamily="34" charset="0"/>
              </a:rPr>
              <a:t>Before you start this task you will need to view the system and take note of the current state, it is important as you will be comparing the performance of the machine before and after using tools and upgrading hardware. For this we need to do a system check of the current computer state.</a:t>
            </a:r>
          </a:p>
          <a:p>
            <a:pPr marL="255588" indent="-255588"/>
            <a:r>
              <a:rPr lang="en-GB" sz="1600" dirty="0" smtClean="0">
                <a:latin typeface="Calibri" pitchFamily="34" charset="0"/>
                <a:cs typeface="Calibri" pitchFamily="34" charset="0"/>
              </a:rPr>
              <a:t>Click on </a:t>
            </a:r>
            <a:r>
              <a:rPr lang="en-GB" sz="1600" b="1" dirty="0" smtClean="0">
                <a:latin typeface="Calibri" pitchFamily="34" charset="0"/>
                <a:cs typeface="Calibri" pitchFamily="34" charset="0"/>
              </a:rPr>
              <a:t>Start</a:t>
            </a:r>
            <a:r>
              <a:rPr lang="en-GB" sz="1600" dirty="0" smtClean="0">
                <a:latin typeface="Calibri" pitchFamily="34" charset="0"/>
                <a:cs typeface="Calibri" pitchFamily="34" charset="0"/>
              </a:rPr>
              <a:t> and select </a:t>
            </a:r>
            <a:r>
              <a:rPr lang="en-GB" sz="1600" b="1" dirty="0" smtClean="0">
                <a:latin typeface="Calibri" pitchFamily="34" charset="0"/>
                <a:cs typeface="Calibri" pitchFamily="34" charset="0"/>
              </a:rPr>
              <a:t>Control Panels </a:t>
            </a:r>
            <a:r>
              <a:rPr lang="en-GB" sz="1600" dirty="0" smtClean="0">
                <a:latin typeface="Calibri" pitchFamily="34" charset="0"/>
                <a:cs typeface="Calibri" pitchFamily="34" charset="0"/>
              </a:rPr>
              <a:t>and Select </a:t>
            </a:r>
            <a:r>
              <a:rPr lang="en-GB" sz="1600" b="1" dirty="0" smtClean="0">
                <a:latin typeface="Calibri" pitchFamily="34" charset="0"/>
                <a:cs typeface="Calibri" pitchFamily="34" charset="0"/>
              </a:rPr>
              <a:t>Review your Computers Status.</a:t>
            </a:r>
          </a:p>
          <a:p>
            <a:pPr marL="255588" indent="-255588"/>
            <a:r>
              <a:rPr lang="en-GB" sz="1600" dirty="0" smtClean="0">
                <a:latin typeface="Calibri" pitchFamily="34" charset="0"/>
                <a:cs typeface="Calibri" pitchFamily="34" charset="0"/>
              </a:rPr>
              <a:t>Click on </a:t>
            </a:r>
            <a:r>
              <a:rPr lang="en-GB" sz="1600" b="1" dirty="0" smtClean="0">
                <a:latin typeface="Calibri" pitchFamily="34" charset="0"/>
                <a:cs typeface="Calibri" pitchFamily="34" charset="0"/>
              </a:rPr>
              <a:t>View Performance Information</a:t>
            </a:r>
            <a:r>
              <a:rPr lang="en-GB" sz="1600" dirty="0" smtClean="0">
                <a:latin typeface="Calibri" pitchFamily="34" charset="0"/>
                <a:cs typeface="Calibri" pitchFamily="34" charset="0"/>
              </a:rPr>
              <a:t>, and click on </a:t>
            </a:r>
            <a:r>
              <a:rPr lang="en-GB" sz="1600" b="1" dirty="0" smtClean="0">
                <a:latin typeface="Calibri" pitchFamily="34" charset="0"/>
                <a:cs typeface="Calibri" pitchFamily="34" charset="0"/>
              </a:rPr>
              <a:t>Rate This Computer.</a:t>
            </a:r>
          </a:p>
          <a:p>
            <a:pPr marL="255588" indent="-255588"/>
            <a:r>
              <a:rPr lang="en-GB" sz="1600" dirty="0" smtClean="0">
                <a:latin typeface="Calibri" pitchFamily="34" charset="0"/>
                <a:cs typeface="Calibri" pitchFamily="34" charset="0"/>
              </a:rPr>
              <a:t>The System will then run a performance index on the state of your machine including Processor, graphics and Hard drive performance. Evidence this and explain what it means.</a:t>
            </a:r>
          </a:p>
          <a:p>
            <a:pPr marL="255588" indent="-255588"/>
            <a:r>
              <a:rPr lang="en-GB" sz="1600" dirty="0" smtClean="0">
                <a:latin typeface="Calibri" pitchFamily="34" charset="0"/>
                <a:cs typeface="Calibri" pitchFamily="34" charset="0"/>
              </a:rPr>
              <a:t>Next Click on </a:t>
            </a:r>
            <a:r>
              <a:rPr lang="en-GB" sz="1600" b="1" dirty="0" smtClean="0">
                <a:latin typeface="Calibri" pitchFamily="34" charset="0"/>
                <a:cs typeface="Calibri" pitchFamily="34" charset="0"/>
              </a:rPr>
              <a:t>Advanced Tools</a:t>
            </a:r>
            <a:r>
              <a:rPr lang="en-GB" sz="1600" dirty="0" smtClean="0">
                <a:latin typeface="Calibri" pitchFamily="34" charset="0"/>
                <a:cs typeface="Calibri" pitchFamily="34" charset="0"/>
              </a:rPr>
              <a:t> and Select Open Performance Monitor, evidence and explain this.</a:t>
            </a:r>
          </a:p>
          <a:p>
            <a:pPr marL="255588" indent="-255588"/>
            <a:r>
              <a:rPr lang="en-GB" sz="1600" dirty="0" smtClean="0">
                <a:latin typeface="Calibri" pitchFamily="34" charset="0"/>
                <a:cs typeface="Calibri" pitchFamily="34" charset="0"/>
              </a:rPr>
              <a:t>Then open </a:t>
            </a:r>
            <a:r>
              <a:rPr lang="en-GB" sz="1600" b="1" dirty="0" smtClean="0">
                <a:latin typeface="Calibri" pitchFamily="34" charset="0"/>
                <a:cs typeface="Calibri" pitchFamily="34" charset="0"/>
              </a:rPr>
              <a:t>Generate a System Health Report</a:t>
            </a:r>
            <a:r>
              <a:rPr lang="en-GB" sz="1600" dirty="0" smtClean="0">
                <a:latin typeface="Calibri" pitchFamily="34" charset="0"/>
                <a:cs typeface="Calibri" pitchFamily="34" charset="0"/>
              </a:rPr>
              <a:t>, evidence and explain this.</a:t>
            </a:r>
          </a:p>
        </p:txBody>
      </p:sp>
      <p:sp>
        <p:nvSpPr>
          <p:cNvPr id="17" name="Title 2"/>
          <p:cNvSpPr>
            <a:spLocks noGrp="1"/>
          </p:cNvSpPr>
          <p:nvPr>
            <p:ph type="title"/>
          </p:nvPr>
        </p:nvSpPr>
        <p:spPr>
          <a:xfrm>
            <a:off x="179512" y="188640"/>
            <a:ext cx="8733656" cy="360040"/>
          </a:xfrm>
        </p:spPr>
        <p:txBody>
          <a:bodyPr>
            <a:noAutofit/>
          </a:bodyPr>
          <a:lstStyle/>
          <a:p>
            <a:r>
              <a:rPr lang="en-GB" sz="2500" dirty="0" smtClean="0">
                <a:latin typeface="Calibri" pitchFamily="34" charset="0"/>
                <a:cs typeface="Calibri" pitchFamily="34" charset="0"/>
              </a:rPr>
              <a:t>P5.1 </a:t>
            </a:r>
            <a:r>
              <a:rPr lang="en-GB" sz="2500" dirty="0" smtClean="0">
                <a:latin typeface="Calibri" pitchFamily="34" charset="0"/>
                <a:cs typeface="Calibri" pitchFamily="34" charset="0"/>
              </a:rPr>
              <a:t>– </a:t>
            </a:r>
            <a:r>
              <a:rPr lang="en-GB" sz="2500" dirty="0" smtClean="0">
                <a:latin typeface="Calibri" pitchFamily="34" charset="0"/>
                <a:cs typeface="Calibri" pitchFamily="34" charset="0"/>
              </a:rPr>
              <a:t>Monitor </a:t>
            </a:r>
            <a:r>
              <a:rPr lang="en-GB" sz="2500" dirty="0">
                <a:latin typeface="Calibri" pitchFamily="34" charset="0"/>
                <a:cs typeface="Calibri" pitchFamily="34" charset="0"/>
              </a:rPr>
              <a:t>and </a:t>
            </a:r>
            <a:r>
              <a:rPr lang="en-GB" sz="2500" dirty="0" smtClean="0">
                <a:latin typeface="Calibri" pitchFamily="34" charset="0"/>
                <a:cs typeface="Calibri" pitchFamily="34" charset="0"/>
              </a:rPr>
              <a:t>Improve Systems Performance - Monitoring</a:t>
            </a:r>
            <a:endParaRPr lang="en-GB" sz="2500" dirty="0">
              <a:latin typeface="Calibri" pitchFamily="34" charset="0"/>
              <a:cs typeface="Calibri" pitchFamily="34" charset="0"/>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47480" b="56746"/>
          <a:stretch/>
        </p:blipFill>
        <p:spPr bwMode="auto">
          <a:xfrm>
            <a:off x="6948264" y="692698"/>
            <a:ext cx="1962871" cy="11370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7236296" y="1261244"/>
            <a:ext cx="1224136" cy="407286"/>
          </a:xfrm>
          <a:prstGeom prst="ellipse">
            <a:avLst/>
          </a:prstGeom>
          <a:noFill/>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3851" r="69317" b="59851"/>
          <a:stretch/>
        </p:blipFill>
        <p:spPr bwMode="auto">
          <a:xfrm>
            <a:off x="6948264" y="2011640"/>
            <a:ext cx="1962870" cy="16333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6964894" y="3237738"/>
            <a:ext cx="1656184" cy="407286"/>
          </a:xfrm>
          <a:prstGeom prst="ellipse">
            <a:avLst/>
          </a:prstGeom>
          <a:noFill/>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pic>
        <p:nvPicPr>
          <p:cNvPr id="1028"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79455" t="23909" b="68444"/>
          <a:stretch/>
        </p:blipFill>
        <p:spPr bwMode="auto">
          <a:xfrm>
            <a:off x="7086706" y="3862316"/>
            <a:ext cx="1824429" cy="4776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l="13660" t="33239" r="25080" b="4394"/>
          <a:stretch/>
        </p:blipFill>
        <p:spPr bwMode="auto">
          <a:xfrm>
            <a:off x="6669209" y="4581128"/>
            <a:ext cx="2241925" cy="16055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val 9"/>
          <p:cNvSpPr/>
          <p:nvPr/>
        </p:nvSpPr>
        <p:spPr>
          <a:xfrm>
            <a:off x="6669208" y="4821914"/>
            <a:ext cx="2241925" cy="407286"/>
          </a:xfrm>
          <a:prstGeom prst="ellipse">
            <a:avLst/>
          </a:prstGeom>
          <a:noFill/>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1" name="Oval 10"/>
          <p:cNvSpPr/>
          <p:nvPr/>
        </p:nvSpPr>
        <p:spPr>
          <a:xfrm>
            <a:off x="6588224" y="5830026"/>
            <a:ext cx="2241925" cy="407286"/>
          </a:xfrm>
          <a:prstGeom prst="ellipse">
            <a:avLst/>
          </a:prstGeom>
          <a:noFill/>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09828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6480720" cy="5760640"/>
          </a:xfrm>
        </p:spPr>
        <p:txBody>
          <a:bodyPr>
            <a:noAutofit/>
          </a:bodyPr>
          <a:lstStyle/>
          <a:p>
            <a:pPr marL="255588" indent="-255588"/>
            <a:r>
              <a:rPr lang="en-GB" sz="2000" dirty="0" smtClean="0">
                <a:latin typeface="Calibri" pitchFamily="34" charset="0"/>
                <a:cs typeface="Calibri" pitchFamily="34" charset="0"/>
              </a:rPr>
              <a:t>Next go back to the </a:t>
            </a:r>
            <a:r>
              <a:rPr lang="en-GB" sz="2000" b="1" dirty="0">
                <a:latin typeface="Calibri" pitchFamily="34" charset="0"/>
                <a:cs typeface="Calibri" pitchFamily="34" charset="0"/>
              </a:rPr>
              <a:t>Control Panels </a:t>
            </a:r>
            <a:r>
              <a:rPr lang="en-GB" sz="2000" dirty="0">
                <a:latin typeface="Calibri" pitchFamily="34" charset="0"/>
                <a:cs typeface="Calibri" pitchFamily="34" charset="0"/>
              </a:rPr>
              <a:t>and Select </a:t>
            </a:r>
            <a:r>
              <a:rPr lang="en-GB" sz="2000" b="1" dirty="0">
                <a:latin typeface="Calibri" pitchFamily="34" charset="0"/>
                <a:cs typeface="Calibri" pitchFamily="34" charset="0"/>
              </a:rPr>
              <a:t>Review your Computers Status</a:t>
            </a:r>
            <a:r>
              <a:rPr lang="en-GB" sz="2000" b="1" dirty="0" smtClean="0">
                <a:latin typeface="Calibri" pitchFamily="34" charset="0"/>
                <a:cs typeface="Calibri" pitchFamily="34" charset="0"/>
              </a:rPr>
              <a:t>. </a:t>
            </a:r>
            <a:r>
              <a:rPr lang="en-GB" sz="2000" dirty="0" smtClean="0">
                <a:latin typeface="Calibri" pitchFamily="34" charset="0"/>
                <a:cs typeface="Calibri" pitchFamily="34" charset="0"/>
              </a:rPr>
              <a:t>Click on </a:t>
            </a:r>
            <a:r>
              <a:rPr lang="en-GB" sz="2000" b="1" dirty="0" smtClean="0">
                <a:latin typeface="Calibri" pitchFamily="34" charset="0"/>
                <a:cs typeface="Calibri" pitchFamily="34" charset="0"/>
              </a:rPr>
              <a:t>Open Disk </a:t>
            </a:r>
            <a:r>
              <a:rPr lang="en-GB" sz="2000" b="1" dirty="0" err="1" smtClean="0">
                <a:latin typeface="Calibri" pitchFamily="34" charset="0"/>
                <a:cs typeface="Calibri" pitchFamily="34" charset="0"/>
              </a:rPr>
              <a:t>Cleanup</a:t>
            </a:r>
            <a:r>
              <a:rPr lang="en-GB" sz="2000" b="1" dirty="0" smtClean="0">
                <a:latin typeface="Calibri" pitchFamily="34" charset="0"/>
                <a:cs typeface="Calibri" pitchFamily="34" charset="0"/>
              </a:rPr>
              <a:t> </a:t>
            </a:r>
            <a:r>
              <a:rPr lang="en-GB" sz="2000" dirty="0" smtClean="0">
                <a:latin typeface="Calibri" pitchFamily="34" charset="0"/>
                <a:cs typeface="Calibri" pitchFamily="34" charset="0"/>
              </a:rPr>
              <a:t>and look at the amount of room that can be saved on your hard Drive if you delete old files. Evidence this but do not delete the files.</a:t>
            </a:r>
          </a:p>
          <a:p>
            <a:pPr marL="255588" indent="-255588"/>
            <a:r>
              <a:rPr lang="en-GB" sz="2000" dirty="0" smtClean="0">
                <a:latin typeface="Calibri" pitchFamily="34" charset="0"/>
                <a:cs typeface="Calibri" pitchFamily="34" charset="0"/>
              </a:rPr>
              <a:t>Next go to </a:t>
            </a:r>
            <a:r>
              <a:rPr lang="en-GB" sz="2000" b="1" dirty="0" smtClean="0">
                <a:latin typeface="Calibri" pitchFamily="34" charset="0"/>
                <a:cs typeface="Calibri" pitchFamily="34" charset="0"/>
              </a:rPr>
              <a:t>My Computer</a:t>
            </a:r>
            <a:r>
              <a:rPr lang="en-GB" sz="2000" dirty="0" smtClean="0">
                <a:latin typeface="Calibri" pitchFamily="34" charset="0"/>
                <a:cs typeface="Calibri" pitchFamily="34" charset="0"/>
              </a:rPr>
              <a:t>, Right Click over the </a:t>
            </a:r>
            <a:r>
              <a:rPr lang="en-GB" sz="2000" b="1" dirty="0" smtClean="0">
                <a:latin typeface="Calibri" pitchFamily="34" charset="0"/>
                <a:cs typeface="Calibri" pitchFamily="34" charset="0"/>
              </a:rPr>
              <a:t>C: drive </a:t>
            </a:r>
            <a:r>
              <a:rPr lang="en-GB" sz="2000" dirty="0" smtClean="0">
                <a:latin typeface="Calibri" pitchFamily="34" charset="0"/>
                <a:cs typeface="Calibri" pitchFamily="34" charset="0"/>
              </a:rPr>
              <a:t>and select </a:t>
            </a:r>
            <a:r>
              <a:rPr lang="en-GB" sz="2000" b="1" dirty="0" smtClean="0">
                <a:latin typeface="Calibri" pitchFamily="34" charset="0"/>
                <a:cs typeface="Calibri" pitchFamily="34" charset="0"/>
              </a:rPr>
              <a:t>Properties</a:t>
            </a:r>
            <a:r>
              <a:rPr lang="en-GB" sz="2000" dirty="0" smtClean="0">
                <a:latin typeface="Calibri" pitchFamily="34" charset="0"/>
                <a:cs typeface="Calibri" pitchFamily="34" charset="0"/>
              </a:rPr>
              <a:t>, evidence and explain the result in terms of space used on the system and the amount available in terms of what you can still install and what might be limited on your hard drive because of what is left.</a:t>
            </a:r>
          </a:p>
          <a:p>
            <a:pPr marL="255588" indent="-255588"/>
            <a:r>
              <a:rPr lang="en-GB" sz="2000" dirty="0" smtClean="0">
                <a:latin typeface="Calibri" pitchFamily="34" charset="0"/>
                <a:cs typeface="Calibri" pitchFamily="34" charset="0"/>
              </a:rPr>
              <a:t>Finally Download and run a program on your machine called </a:t>
            </a:r>
            <a:r>
              <a:rPr lang="en-GB" sz="2000" b="1" dirty="0" smtClean="0">
                <a:latin typeface="Calibri" pitchFamily="34" charset="0"/>
                <a:cs typeface="Calibri" pitchFamily="34" charset="0"/>
              </a:rPr>
              <a:t>RegCleaner</a:t>
            </a:r>
            <a:r>
              <a:rPr lang="en-GB" sz="2000" dirty="0" smtClean="0">
                <a:latin typeface="Calibri" pitchFamily="34" charset="0"/>
                <a:cs typeface="Calibri" pitchFamily="34" charset="0"/>
              </a:rPr>
              <a:t> from </a:t>
            </a:r>
            <a:r>
              <a:rPr lang="en-GB" sz="2000" dirty="0" smtClean="0">
                <a:latin typeface="Calibri" pitchFamily="34" charset="0"/>
                <a:cs typeface="Calibri" pitchFamily="34" charset="0"/>
                <a:hlinkClick r:id="rId3"/>
              </a:rPr>
              <a:t>Filehippo</a:t>
            </a:r>
            <a:r>
              <a:rPr lang="en-GB" sz="2000" dirty="0" smtClean="0">
                <a:latin typeface="Calibri" pitchFamily="34" charset="0"/>
                <a:cs typeface="Calibri" pitchFamily="34" charset="0"/>
              </a:rPr>
              <a:t>. Make sure you be careful with this program or use it under supervision.</a:t>
            </a:r>
          </a:p>
          <a:p>
            <a:pPr marL="255588" indent="-255588"/>
            <a:r>
              <a:rPr lang="en-GB" sz="2000" dirty="0" smtClean="0">
                <a:latin typeface="Calibri" pitchFamily="34" charset="0"/>
                <a:cs typeface="Calibri" pitchFamily="34" charset="0"/>
              </a:rPr>
              <a:t>Run it and look at the programs on your machine that no longer need to be there or should  have been removed already. Evidence this but do not remove anything.</a:t>
            </a:r>
          </a:p>
          <a:p>
            <a:pPr marL="0" indent="0">
              <a:buNone/>
            </a:pPr>
            <a:r>
              <a:rPr lang="en-GB" sz="2000" b="1" dirty="0" smtClean="0">
                <a:latin typeface="Calibri" pitchFamily="34" charset="0"/>
                <a:cs typeface="Calibri" pitchFamily="34" charset="0"/>
              </a:rPr>
              <a:t>P5.1 – Task 01 - </a:t>
            </a:r>
            <a:r>
              <a:rPr lang="en-GB" sz="2000" dirty="0" smtClean="0">
                <a:latin typeface="Calibri" pitchFamily="34" charset="0"/>
                <a:cs typeface="Calibri" pitchFamily="34" charset="0"/>
              </a:rPr>
              <a:t>Use a range of simple monitoring tools to assess system Performance.</a:t>
            </a:r>
            <a:endParaRPr lang="en-GB" sz="20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500" dirty="0" smtClean="0">
                <a:latin typeface="Calibri" pitchFamily="34" charset="0"/>
                <a:cs typeface="Calibri" pitchFamily="34" charset="0"/>
              </a:rPr>
              <a:t>P5.1 </a:t>
            </a:r>
            <a:r>
              <a:rPr lang="en-GB" sz="2500" dirty="0" smtClean="0">
                <a:latin typeface="Calibri" pitchFamily="34" charset="0"/>
                <a:cs typeface="Calibri" pitchFamily="34" charset="0"/>
              </a:rPr>
              <a:t>– </a:t>
            </a:r>
            <a:r>
              <a:rPr lang="en-GB" sz="2500" dirty="0" smtClean="0">
                <a:latin typeface="Calibri" pitchFamily="34" charset="0"/>
                <a:cs typeface="Calibri" pitchFamily="34" charset="0"/>
              </a:rPr>
              <a:t>Monitor </a:t>
            </a:r>
            <a:r>
              <a:rPr lang="en-GB" sz="2500" dirty="0">
                <a:latin typeface="Calibri" pitchFamily="34" charset="0"/>
                <a:cs typeface="Calibri" pitchFamily="34" charset="0"/>
              </a:rPr>
              <a:t>and </a:t>
            </a:r>
            <a:r>
              <a:rPr lang="en-GB" sz="2500" dirty="0" smtClean="0">
                <a:latin typeface="Calibri" pitchFamily="34" charset="0"/>
                <a:cs typeface="Calibri" pitchFamily="34" charset="0"/>
              </a:rPr>
              <a:t>Improve Systems Performance - Monitoring</a:t>
            </a:r>
            <a:endParaRPr lang="en-GB" sz="2500" dirty="0">
              <a:latin typeface="Calibri" pitchFamily="34" charset="0"/>
              <a:cs typeface="Calibri" pitchFamily="34" charset="0"/>
            </a:endParaRPr>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1048" t="28731" r="36855" b="41978"/>
          <a:stretch/>
        </p:blipFill>
        <p:spPr bwMode="auto">
          <a:xfrm>
            <a:off x="6927376" y="692696"/>
            <a:ext cx="1964855" cy="10081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6811647" y="645450"/>
            <a:ext cx="792212" cy="407286"/>
          </a:xfrm>
          <a:prstGeom prst="ellipse">
            <a:avLst/>
          </a:prstGeom>
          <a:noFill/>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nvGrpSpPr>
          <p:cNvPr id="5" name="Group 4"/>
          <p:cNvGrpSpPr/>
          <p:nvPr/>
        </p:nvGrpSpPr>
        <p:grpSpPr>
          <a:xfrm>
            <a:off x="6912446" y="1916832"/>
            <a:ext cx="1980034" cy="2253691"/>
            <a:chOff x="6996238" y="2118067"/>
            <a:chExt cx="1980034" cy="2253691"/>
          </a:xfrm>
        </p:grpSpPr>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48133" r="78497" b="8396"/>
            <a:stretch/>
          </p:blipFill>
          <p:spPr bwMode="auto">
            <a:xfrm>
              <a:off x="6996238" y="2121280"/>
              <a:ext cx="1980034" cy="22504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Oval 14"/>
            <p:cNvSpPr/>
            <p:nvPr/>
          </p:nvSpPr>
          <p:spPr>
            <a:xfrm>
              <a:off x="7609844" y="2118067"/>
              <a:ext cx="1150651" cy="330565"/>
            </a:xfrm>
            <a:prstGeom prst="ellipse">
              <a:avLst/>
            </a:prstGeom>
            <a:noFill/>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6" name="Oval 15"/>
            <p:cNvSpPr/>
            <p:nvPr/>
          </p:nvSpPr>
          <p:spPr>
            <a:xfrm>
              <a:off x="7073957" y="4041193"/>
              <a:ext cx="666271" cy="330565"/>
            </a:xfrm>
            <a:prstGeom prst="ellipse">
              <a:avLst/>
            </a:prstGeom>
            <a:noFill/>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pic>
        <p:nvPicPr>
          <p:cNvPr id="2052"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b="29214"/>
          <a:stretch/>
        </p:blipFill>
        <p:spPr bwMode="auto">
          <a:xfrm>
            <a:off x="6863549" y="4437112"/>
            <a:ext cx="2092508" cy="19133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Oval 18"/>
          <p:cNvSpPr/>
          <p:nvPr/>
        </p:nvSpPr>
        <p:spPr>
          <a:xfrm>
            <a:off x="7486843" y="5190160"/>
            <a:ext cx="1405387" cy="543095"/>
          </a:xfrm>
          <a:prstGeom prst="ellipse">
            <a:avLst/>
          </a:prstGeom>
          <a:noFill/>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2639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912768" cy="5760640"/>
          </a:xfrm>
        </p:spPr>
        <p:txBody>
          <a:bodyPr>
            <a:noAutofit/>
          </a:bodyPr>
          <a:lstStyle/>
          <a:p>
            <a:pPr marL="255588" indent="-255588"/>
            <a:r>
              <a:rPr lang="en-GB" sz="1600" dirty="0">
                <a:latin typeface="Calibri" pitchFamily="34" charset="0"/>
                <a:cs typeface="Calibri" pitchFamily="34" charset="0"/>
              </a:rPr>
              <a:t>A </a:t>
            </a:r>
            <a:r>
              <a:rPr lang="en-GB" sz="1600" dirty="0" smtClean="0">
                <a:latin typeface="Calibri" pitchFamily="34" charset="0"/>
                <a:cs typeface="Calibri" pitchFamily="34" charset="0"/>
              </a:rPr>
              <a:t>network manager </a:t>
            </a:r>
            <a:r>
              <a:rPr lang="en-GB" sz="1600" dirty="0">
                <a:latin typeface="Calibri" pitchFamily="34" charset="0"/>
                <a:cs typeface="Calibri" pitchFamily="34" charset="0"/>
              </a:rPr>
              <a:t>relies on </a:t>
            </a:r>
            <a:r>
              <a:rPr lang="en-GB" sz="1600" dirty="0" smtClean="0">
                <a:latin typeface="Calibri" pitchFamily="34" charset="0"/>
                <a:cs typeface="Calibri" pitchFamily="34" charset="0"/>
              </a:rPr>
              <a:t>server </a:t>
            </a:r>
            <a:r>
              <a:rPr lang="en-GB" sz="1600" dirty="0">
                <a:latin typeface="Calibri" pitchFamily="34" charset="0"/>
                <a:cs typeface="Calibri" pitchFamily="34" charset="0"/>
              </a:rPr>
              <a:t>monitoring software that can continuously keep an eye on the system and can detect slow or faulty components. These monitoring tools can automatically send updates or activate backups in case of outages caused by server crashes or </a:t>
            </a:r>
            <a:r>
              <a:rPr lang="en-GB" sz="1600" dirty="0" smtClean="0">
                <a:latin typeface="Calibri" pitchFamily="34" charset="0"/>
                <a:cs typeface="Calibri" pitchFamily="34" charset="0"/>
              </a:rPr>
              <a:t>overloads</a:t>
            </a:r>
            <a:r>
              <a:rPr lang="en-GB" sz="1600" dirty="0">
                <a:latin typeface="Calibri" pitchFamily="34" charset="0"/>
                <a:cs typeface="Calibri" pitchFamily="34" charset="0"/>
              </a:rPr>
              <a:t> </a:t>
            </a:r>
            <a:r>
              <a:rPr lang="en-GB" sz="1600" dirty="0" smtClean="0">
                <a:latin typeface="Calibri" pitchFamily="34" charset="0"/>
                <a:cs typeface="Calibri" pitchFamily="34" charset="0"/>
              </a:rPr>
              <a:t>and faulty network connections. </a:t>
            </a:r>
            <a:r>
              <a:rPr lang="en-GB" sz="1600" dirty="0">
                <a:latin typeface="Calibri" pitchFamily="34" charset="0"/>
                <a:cs typeface="Calibri" pitchFamily="34" charset="0"/>
              </a:rPr>
              <a:t>For instance, to find out the status of a web server, monitoring software may occasionally send an HTTP request to </a:t>
            </a:r>
            <a:r>
              <a:rPr lang="en-GB" sz="1600" dirty="0" smtClean="0">
                <a:latin typeface="Calibri" pitchFamily="34" charset="0"/>
                <a:cs typeface="Calibri" pitchFamily="34" charset="0"/>
              </a:rPr>
              <a:t>get </a:t>
            </a:r>
            <a:r>
              <a:rPr lang="en-GB" sz="1600" dirty="0">
                <a:latin typeface="Calibri" pitchFamily="34" charset="0"/>
                <a:cs typeface="Calibri" pitchFamily="34" charset="0"/>
              </a:rPr>
              <a:t>a page. For email servers, a test message might be </a:t>
            </a:r>
            <a:r>
              <a:rPr lang="en-GB" sz="1600" dirty="0" smtClean="0">
                <a:latin typeface="Calibri" pitchFamily="34" charset="0"/>
                <a:cs typeface="Calibri" pitchFamily="34" charset="0"/>
              </a:rPr>
              <a:t>sent </a:t>
            </a:r>
            <a:r>
              <a:rPr lang="en-GB" sz="1600" dirty="0">
                <a:latin typeface="Calibri" pitchFamily="34" charset="0"/>
                <a:cs typeface="Calibri" pitchFamily="34" charset="0"/>
              </a:rPr>
              <a:t>through SMTP and brought back by </a:t>
            </a:r>
            <a:r>
              <a:rPr lang="en-GB" sz="1600" dirty="0" smtClean="0">
                <a:latin typeface="Calibri" pitchFamily="34" charset="0"/>
                <a:cs typeface="Calibri" pitchFamily="34" charset="0"/>
              </a:rPr>
              <a:t>POP3</a:t>
            </a:r>
            <a:r>
              <a:rPr lang="en-GB" sz="1600" dirty="0">
                <a:latin typeface="Calibri" pitchFamily="34" charset="0"/>
                <a:cs typeface="Calibri" pitchFamily="34" charset="0"/>
              </a:rPr>
              <a:t>. </a:t>
            </a:r>
            <a:r>
              <a:rPr lang="en-GB" sz="1600" dirty="0" smtClean="0">
                <a:latin typeface="Calibri" pitchFamily="34" charset="0"/>
                <a:cs typeface="Calibri" pitchFamily="34" charset="0"/>
              </a:rPr>
              <a:t>If the status </a:t>
            </a:r>
            <a:r>
              <a:rPr lang="en-GB" sz="1600" dirty="0">
                <a:latin typeface="Calibri" pitchFamily="34" charset="0"/>
                <a:cs typeface="Calibri" pitchFamily="34" charset="0"/>
              </a:rPr>
              <a:t>request </a:t>
            </a:r>
            <a:r>
              <a:rPr lang="en-GB" sz="1600" dirty="0" smtClean="0">
                <a:latin typeface="Calibri" pitchFamily="34" charset="0"/>
                <a:cs typeface="Calibri" pitchFamily="34" charset="0"/>
              </a:rPr>
              <a:t>fails, </a:t>
            </a:r>
            <a:r>
              <a:rPr lang="en-GB" sz="1600" dirty="0">
                <a:latin typeface="Calibri" pitchFamily="34" charset="0"/>
                <a:cs typeface="Calibri" pitchFamily="34" charset="0"/>
              </a:rPr>
              <a:t>the monitoring software may send an alarm message to </a:t>
            </a:r>
            <a:r>
              <a:rPr lang="en-GB" sz="1600" dirty="0" err="1">
                <a:latin typeface="Calibri" pitchFamily="34" charset="0"/>
                <a:cs typeface="Calibri" pitchFamily="34" charset="0"/>
              </a:rPr>
              <a:t>sysadmin</a:t>
            </a:r>
            <a:r>
              <a:rPr lang="en-GB" sz="1600" dirty="0">
                <a:latin typeface="Calibri" pitchFamily="34" charset="0"/>
                <a:cs typeface="Calibri" pitchFamily="34" charset="0"/>
              </a:rPr>
              <a:t>, </a:t>
            </a:r>
            <a:r>
              <a:rPr lang="en-GB" sz="1600" dirty="0" smtClean="0">
                <a:latin typeface="Calibri" pitchFamily="34" charset="0"/>
                <a:cs typeface="Calibri" pitchFamily="34" charset="0"/>
              </a:rPr>
              <a:t>exclude the problematic </a:t>
            </a:r>
            <a:r>
              <a:rPr lang="en-GB" sz="1600" dirty="0">
                <a:latin typeface="Calibri" pitchFamily="34" charset="0"/>
                <a:cs typeface="Calibri" pitchFamily="34" charset="0"/>
              </a:rPr>
              <a:t>server from duty until it can be fixed, or </a:t>
            </a:r>
            <a:r>
              <a:rPr lang="en-GB" sz="1600" dirty="0" smtClean="0">
                <a:latin typeface="Calibri" pitchFamily="34" charset="0"/>
                <a:cs typeface="Calibri" pitchFamily="34" charset="0"/>
              </a:rPr>
              <a:t>self repair </a:t>
            </a:r>
            <a:r>
              <a:rPr lang="en-GB" sz="1600" dirty="0">
                <a:latin typeface="Calibri" pitchFamily="34" charset="0"/>
                <a:cs typeface="Calibri" pitchFamily="34" charset="0"/>
              </a:rPr>
              <a:t>actions.</a:t>
            </a:r>
          </a:p>
          <a:p>
            <a:pPr marL="255588" indent="-255588"/>
            <a:r>
              <a:rPr lang="en-GB" sz="1600" dirty="0" smtClean="0">
                <a:latin typeface="Calibri" pitchFamily="34" charset="0"/>
                <a:cs typeface="Calibri" pitchFamily="34" charset="0"/>
              </a:rPr>
              <a:t>Tools that a network manager uses are varied, either part of the Network OS like </a:t>
            </a:r>
            <a:r>
              <a:rPr lang="en-GB" sz="1600" dirty="0" err="1" smtClean="0">
                <a:latin typeface="Calibri" pitchFamily="34" charset="0"/>
                <a:cs typeface="Calibri" pitchFamily="34" charset="0"/>
              </a:rPr>
              <a:t>Pconcole</a:t>
            </a:r>
            <a:r>
              <a:rPr lang="en-GB" sz="1600" dirty="0" smtClean="0">
                <a:latin typeface="Calibri" pitchFamily="34" charset="0"/>
                <a:cs typeface="Calibri" pitchFamily="34" charset="0"/>
              </a:rPr>
              <a:t> or </a:t>
            </a:r>
            <a:r>
              <a:rPr lang="en-GB" sz="1600" dirty="0" err="1" smtClean="0">
                <a:latin typeface="Calibri" pitchFamily="34" charset="0"/>
                <a:cs typeface="Calibri" pitchFamily="34" charset="0"/>
              </a:rPr>
              <a:t>Syscon</a:t>
            </a:r>
            <a:r>
              <a:rPr lang="en-GB" sz="1600" dirty="0" smtClean="0">
                <a:latin typeface="Calibri" pitchFamily="34" charset="0"/>
                <a:cs typeface="Calibri" pitchFamily="34" charset="0"/>
              </a:rPr>
              <a:t> or added programs to run on the OS. The top tools used include the following:</a:t>
            </a:r>
          </a:p>
          <a:p>
            <a:pPr marL="255588" indent="-255588"/>
            <a:r>
              <a:rPr lang="en-GB" sz="1600" b="1" dirty="0" smtClean="0">
                <a:latin typeface="Calibri" pitchFamily="34" charset="0"/>
                <a:cs typeface="Calibri" pitchFamily="34" charset="0"/>
              </a:rPr>
              <a:t>Nagios - </a:t>
            </a:r>
            <a:r>
              <a:rPr lang="en-GB" sz="1600" dirty="0" smtClean="0">
                <a:latin typeface="Calibri" pitchFamily="34" charset="0"/>
                <a:cs typeface="Calibri" pitchFamily="34" charset="0"/>
                <a:hlinkClick r:id="rId3"/>
              </a:rPr>
              <a:t>Nagios</a:t>
            </a:r>
            <a:r>
              <a:rPr lang="en-GB" sz="1600" dirty="0">
                <a:latin typeface="Calibri" pitchFamily="34" charset="0"/>
                <a:cs typeface="Calibri" pitchFamily="34" charset="0"/>
              </a:rPr>
              <a:t> is considered as one of the most popular </a:t>
            </a:r>
            <a:r>
              <a:rPr lang="en-GB" sz="1600" dirty="0" smtClean="0">
                <a:latin typeface="Calibri" pitchFamily="34" charset="0"/>
                <a:cs typeface="Calibri" pitchFamily="34" charset="0"/>
              </a:rPr>
              <a:t>open-source (free) network </a:t>
            </a:r>
            <a:r>
              <a:rPr lang="en-GB" sz="1600" dirty="0">
                <a:latin typeface="Calibri" pitchFamily="34" charset="0"/>
                <a:cs typeface="Calibri" pitchFamily="34" charset="0"/>
              </a:rPr>
              <a:t>monitoring </a:t>
            </a:r>
            <a:r>
              <a:rPr lang="en-GB" sz="1600" dirty="0" smtClean="0">
                <a:latin typeface="Calibri" pitchFamily="34" charset="0"/>
                <a:cs typeface="Calibri" pitchFamily="34" charset="0"/>
              </a:rPr>
              <a:t>application </a:t>
            </a:r>
            <a:r>
              <a:rPr lang="en-GB" sz="1600" dirty="0">
                <a:latin typeface="Calibri" pitchFamily="34" charset="0"/>
                <a:cs typeface="Calibri" pitchFamily="34" charset="0"/>
              </a:rPr>
              <a:t>available. It was </a:t>
            </a:r>
            <a:r>
              <a:rPr lang="en-GB" sz="1600" dirty="0" smtClean="0">
                <a:latin typeface="Calibri" pitchFamily="34" charset="0"/>
                <a:cs typeface="Calibri" pitchFamily="34" charset="0"/>
              </a:rPr>
              <a:t>designed </a:t>
            </a:r>
            <a:r>
              <a:rPr lang="en-GB" sz="1600" dirty="0">
                <a:latin typeface="Calibri" pitchFamily="34" charset="0"/>
                <a:cs typeface="Calibri" pitchFamily="34" charset="0"/>
              </a:rPr>
              <a:t>to run under </a:t>
            </a:r>
            <a:r>
              <a:rPr lang="en-GB" sz="1600" dirty="0" smtClean="0">
                <a:latin typeface="Calibri" pitchFamily="34" charset="0"/>
                <a:cs typeface="Calibri" pitchFamily="34" charset="0"/>
              </a:rPr>
              <a:t>Linux and Unix. </a:t>
            </a:r>
            <a:r>
              <a:rPr lang="en-GB" sz="1600" dirty="0">
                <a:latin typeface="Calibri" pitchFamily="34" charset="0"/>
                <a:cs typeface="Calibri" pitchFamily="34" charset="0"/>
              </a:rPr>
              <a:t>Nagios provides monitoring of network services (SMTP, POP3, HTTP, NNTP, ICMP, SNMP, FTP, SSH) and host resources (processor load, disk usage, system logs) among others. Remote monitoring is managed through SSH or SSL encrypted tunnels. Nagios has </a:t>
            </a:r>
            <a:r>
              <a:rPr lang="en-GB" sz="1600" dirty="0" smtClean="0">
                <a:latin typeface="Calibri" pitchFamily="34" charset="0"/>
                <a:cs typeface="Calibri" pitchFamily="34" charset="0"/>
              </a:rPr>
              <a:t>an option </a:t>
            </a:r>
            <a:r>
              <a:rPr lang="en-GB" sz="1600" dirty="0">
                <a:latin typeface="Calibri" pitchFamily="34" charset="0"/>
                <a:cs typeface="Calibri" pitchFamily="34" charset="0"/>
              </a:rPr>
              <a:t>that gives users the freedom to </a:t>
            </a:r>
            <a:r>
              <a:rPr lang="en-GB" sz="1600" dirty="0" smtClean="0">
                <a:latin typeface="Calibri" pitchFamily="34" charset="0"/>
                <a:cs typeface="Calibri" pitchFamily="34" charset="0"/>
              </a:rPr>
              <a:t>develop </a:t>
            </a:r>
            <a:r>
              <a:rPr lang="en-GB" sz="1600" dirty="0">
                <a:latin typeface="Calibri" pitchFamily="34" charset="0"/>
                <a:cs typeface="Calibri" pitchFamily="34" charset="0"/>
              </a:rPr>
              <a:t>their own service checks based on </a:t>
            </a:r>
            <a:r>
              <a:rPr lang="en-GB" sz="1600" dirty="0" smtClean="0">
                <a:latin typeface="Calibri" pitchFamily="34" charset="0"/>
                <a:cs typeface="Calibri" pitchFamily="34" charset="0"/>
              </a:rPr>
              <a:t>needs. When </a:t>
            </a:r>
            <a:r>
              <a:rPr lang="en-GB" sz="1600" dirty="0">
                <a:latin typeface="Calibri" pitchFamily="34" charset="0"/>
                <a:cs typeface="Calibri" pitchFamily="34" charset="0"/>
              </a:rPr>
              <a:t>services or host problems </a:t>
            </a:r>
            <a:r>
              <a:rPr lang="en-GB" sz="1600" dirty="0" smtClean="0">
                <a:latin typeface="Calibri" pitchFamily="34" charset="0"/>
                <a:cs typeface="Calibri" pitchFamily="34" charset="0"/>
              </a:rPr>
              <a:t>arise, </a:t>
            </a:r>
            <a:r>
              <a:rPr lang="en-GB" sz="1600" dirty="0">
                <a:latin typeface="Calibri" pitchFamily="34" charset="0"/>
                <a:cs typeface="Calibri" pitchFamily="34" charset="0"/>
              </a:rPr>
              <a:t>notification will be sent to the one who is in charge of the network via e-mail, SMS, etc</a:t>
            </a:r>
            <a:r>
              <a:rPr lang="en-GB" sz="1600" dirty="0" smtClean="0">
                <a:latin typeface="Calibri" pitchFamily="34" charset="0"/>
                <a:cs typeface="Calibri" pitchFamily="34" charset="0"/>
              </a:rPr>
              <a:t>.</a:t>
            </a:r>
          </a:p>
        </p:txBody>
      </p:sp>
      <p:sp>
        <p:nvSpPr>
          <p:cNvPr id="17" name="Title 2"/>
          <p:cNvSpPr>
            <a:spLocks noGrp="1"/>
          </p:cNvSpPr>
          <p:nvPr>
            <p:ph type="title"/>
          </p:nvPr>
        </p:nvSpPr>
        <p:spPr>
          <a:xfrm>
            <a:off x="179512" y="188640"/>
            <a:ext cx="8733656" cy="360040"/>
          </a:xfrm>
        </p:spPr>
        <p:txBody>
          <a:bodyPr>
            <a:noAutofit/>
          </a:bodyPr>
          <a:lstStyle/>
          <a:p>
            <a:r>
              <a:rPr lang="en-GB" sz="2500" dirty="0" smtClean="0">
                <a:latin typeface="Calibri" pitchFamily="34" charset="0"/>
                <a:cs typeface="Calibri" pitchFamily="34" charset="0"/>
              </a:rPr>
              <a:t>P5.2 </a:t>
            </a:r>
            <a:r>
              <a:rPr lang="en-GB" sz="2500" dirty="0" smtClean="0">
                <a:latin typeface="Calibri" pitchFamily="34" charset="0"/>
                <a:cs typeface="Calibri" pitchFamily="34" charset="0"/>
              </a:rPr>
              <a:t>– </a:t>
            </a:r>
            <a:r>
              <a:rPr lang="en-GB" sz="2500" dirty="0" smtClean="0">
                <a:latin typeface="Calibri" pitchFamily="34" charset="0"/>
                <a:cs typeface="Calibri" pitchFamily="34" charset="0"/>
              </a:rPr>
              <a:t>Monitor </a:t>
            </a:r>
            <a:r>
              <a:rPr lang="en-GB" sz="2500" dirty="0">
                <a:latin typeface="Calibri" pitchFamily="34" charset="0"/>
                <a:cs typeface="Calibri" pitchFamily="34" charset="0"/>
              </a:rPr>
              <a:t>and </a:t>
            </a:r>
            <a:r>
              <a:rPr lang="en-GB" sz="2500" dirty="0" smtClean="0">
                <a:latin typeface="Calibri" pitchFamily="34" charset="0"/>
                <a:cs typeface="Calibri" pitchFamily="34" charset="0"/>
              </a:rPr>
              <a:t>Improve Systems Performance - Monitoring</a:t>
            </a:r>
            <a:endParaRPr lang="en-GB" sz="2500" dirty="0">
              <a:latin typeface="Calibri" pitchFamily="34" charset="0"/>
              <a:cs typeface="Calibri" pitchFamily="34" charset="0"/>
            </a:endParaRPr>
          </a:p>
        </p:txBody>
      </p:sp>
      <p:pic>
        <p:nvPicPr>
          <p:cNvPr id="4" name="Picture 3" descr="http://blog.monitis.com/wp-content/uploads/2011/02/022211_2012_11TopServer1.jpg"/>
          <p:cNvPicPr/>
          <p:nvPr/>
        </p:nvPicPr>
        <p:blipFill>
          <a:blip r:embed="rId4" cstate="print"/>
          <a:srcRect/>
          <a:stretch>
            <a:fillRect/>
          </a:stretch>
        </p:blipFill>
        <p:spPr bwMode="auto">
          <a:xfrm>
            <a:off x="7265020" y="721420"/>
            <a:ext cx="1699468" cy="1699468"/>
          </a:xfrm>
          <a:prstGeom prst="rect">
            <a:avLst/>
          </a:prstGeom>
          <a:ln>
            <a:noFill/>
          </a:ln>
          <a:effectLst>
            <a:outerShdw blurRad="292100" dist="139700" dir="2700000" algn="tl" rotWithShape="0">
              <a:srgbClr val="333333">
                <a:alpha val="65000"/>
              </a:srgbClr>
            </a:outerShdw>
          </a:effectLst>
        </p:spPr>
      </p:pic>
      <p:pic>
        <p:nvPicPr>
          <p:cNvPr id="5" name="BLOGGER_PHOTO_ID_5551234395969542162" descr="http://2.bp.blogspot.com/_UqUwVPikChs/TQnyRXyx2BI/AAAAAAAAP5E/Og-orMsG5ZA/s320/nagios-server-monitoring-software.jpg">
            <a:hlinkClick r:id="rId5"/>
          </p:cNvPr>
          <p:cNvPicPr/>
          <p:nvPr/>
        </p:nvPicPr>
        <p:blipFill>
          <a:blip r:embed="rId6" cstate="print"/>
          <a:srcRect/>
          <a:stretch>
            <a:fillRect/>
          </a:stretch>
        </p:blipFill>
        <p:spPr bwMode="auto">
          <a:xfrm>
            <a:off x="7265020" y="2708920"/>
            <a:ext cx="1699468" cy="367484"/>
          </a:xfrm>
          <a:prstGeom prst="rect">
            <a:avLst/>
          </a:prstGeom>
          <a:ln>
            <a:noFill/>
          </a:ln>
          <a:effectLst>
            <a:outerShdw blurRad="292100" dist="139700" dir="2700000" algn="tl" rotWithShape="0">
              <a:srgbClr val="333333">
                <a:alpha val="65000"/>
              </a:srgbClr>
            </a:outerShdw>
          </a:effectLst>
        </p:spPr>
      </p:pic>
      <p:pic>
        <p:nvPicPr>
          <p:cNvPr id="6" name="BLOGGER_PHOTO_ID_5551234402383793874" descr="http://1.bp.blogspot.com/_UqUwVPikChs/TQnyRvsDjtI/AAAAAAAAP5M/jvGSd6LOYEA/s320/zabbix-server-monitoring-software.jpg">
            <a:hlinkClick r:id="rId7"/>
          </p:cNvPr>
          <p:cNvPicPr/>
          <p:nvPr/>
        </p:nvPicPr>
        <p:blipFill>
          <a:blip r:embed="rId8" cstate="print"/>
          <a:srcRect/>
          <a:stretch>
            <a:fillRect/>
          </a:stretch>
        </p:blipFill>
        <p:spPr bwMode="auto">
          <a:xfrm>
            <a:off x="7265020" y="3356992"/>
            <a:ext cx="1699468" cy="504056"/>
          </a:xfrm>
          <a:prstGeom prst="rect">
            <a:avLst/>
          </a:prstGeom>
          <a:ln>
            <a:noFill/>
          </a:ln>
          <a:effectLst>
            <a:outerShdw blurRad="292100" dist="139700" dir="2700000" algn="tl" rotWithShape="0">
              <a:srgbClr val="333333">
                <a:alpha val="65000"/>
              </a:srgbClr>
            </a:outerShdw>
          </a:effectLst>
        </p:spPr>
      </p:pic>
      <p:pic>
        <p:nvPicPr>
          <p:cNvPr id="7" name="BLOGGER_PHOTO_ID_5551234387777402978" descr="http://2.bp.blogspot.com/_UqUwVPikChs/TQnyQ5RnuGI/AAAAAAAAP40/3yN10FNhFmc/s320/cacti-server-monitoring-software.jpg">
            <a:hlinkClick r:id="rId9"/>
          </p:cNvPr>
          <p:cNvPicPr/>
          <p:nvPr/>
        </p:nvPicPr>
        <p:blipFill>
          <a:blip r:embed="rId10" cstate="print"/>
          <a:srcRect/>
          <a:stretch>
            <a:fillRect/>
          </a:stretch>
        </p:blipFill>
        <p:spPr bwMode="auto">
          <a:xfrm>
            <a:off x="7638504" y="4962103"/>
            <a:ext cx="952500" cy="1419225"/>
          </a:xfrm>
          <a:prstGeom prst="rect">
            <a:avLst/>
          </a:prstGeom>
          <a:ln>
            <a:noFill/>
          </a:ln>
          <a:effectLst>
            <a:outerShdw blurRad="292100" dist="139700" dir="2700000" algn="tl" rotWithShape="0">
              <a:srgbClr val="333333">
                <a:alpha val="65000"/>
              </a:srgbClr>
            </a:outerShdw>
          </a:effectLst>
        </p:spPr>
      </p:pic>
      <p:pic>
        <p:nvPicPr>
          <p:cNvPr id="8" name="BLOGGER_PHOTO_ID_5551234407955475426" descr="http://4.bp.blogspot.com/_UqUwVPikChs/TQnySEccq-I/AAAAAAAAP5U/UFhiEwUiJ3s/s320/zenoss-server-monitoring-software.jpg">
            <a:hlinkClick r:id="rId11"/>
          </p:cNvPr>
          <p:cNvPicPr/>
          <p:nvPr/>
        </p:nvPicPr>
        <p:blipFill>
          <a:blip r:embed="rId12" cstate="print"/>
          <a:srcRect/>
          <a:stretch>
            <a:fillRect/>
          </a:stretch>
        </p:blipFill>
        <p:spPr bwMode="auto">
          <a:xfrm>
            <a:off x="7265020" y="4103712"/>
            <a:ext cx="1699468" cy="5703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80758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255588" indent="-255588"/>
            <a:r>
              <a:rPr lang="en-GB" sz="1600" b="1" dirty="0" smtClean="0">
                <a:latin typeface="Calibri" pitchFamily="34" charset="0"/>
                <a:cs typeface="Calibri" pitchFamily="34" charset="0"/>
              </a:rPr>
              <a:t>Zabbix - </a:t>
            </a:r>
            <a:r>
              <a:rPr lang="en-GB" sz="1600" dirty="0" smtClean="0">
                <a:latin typeface="Calibri" pitchFamily="34" charset="0"/>
                <a:cs typeface="Calibri" pitchFamily="34" charset="0"/>
                <a:hlinkClick r:id="rId3"/>
              </a:rPr>
              <a:t>Zabbix</a:t>
            </a:r>
            <a:r>
              <a:rPr lang="en-GB" sz="1600" dirty="0">
                <a:latin typeface="Calibri" pitchFamily="34" charset="0"/>
                <a:cs typeface="Calibri" pitchFamily="34" charset="0"/>
              </a:rPr>
              <a:t> is an enterprise-class monitoring tool that is full-featured and is commercially supported. It is capable of monitoring and tracking the status of different kinds of network services, servers, and other network hardware. </a:t>
            </a:r>
            <a:r>
              <a:rPr lang="en-GB" sz="1600" dirty="0" smtClean="0">
                <a:latin typeface="Calibri" pitchFamily="34" charset="0"/>
                <a:cs typeface="Calibri" pitchFamily="34" charset="0"/>
              </a:rPr>
              <a:t>Zabbix </a:t>
            </a:r>
            <a:r>
              <a:rPr lang="en-GB" sz="1600" dirty="0">
                <a:latin typeface="Calibri" pitchFamily="34" charset="0"/>
                <a:cs typeface="Calibri" pitchFamily="34" charset="0"/>
              </a:rPr>
              <a:t>has three primary </a:t>
            </a:r>
            <a:r>
              <a:rPr lang="en-GB" sz="1600" dirty="0" smtClean="0">
                <a:latin typeface="Calibri" pitchFamily="34" charset="0"/>
                <a:cs typeface="Calibri" pitchFamily="34" charset="0"/>
              </a:rPr>
              <a:t>sections</a:t>
            </a:r>
            <a:r>
              <a:rPr lang="en-GB" sz="1600" dirty="0">
                <a:latin typeface="Calibri" pitchFamily="34" charset="0"/>
                <a:cs typeface="Calibri" pitchFamily="34" charset="0"/>
              </a:rPr>
              <a:t>: server, </a:t>
            </a:r>
            <a:r>
              <a:rPr lang="en-GB" sz="1600" dirty="0" smtClean="0">
                <a:latin typeface="Calibri" pitchFamily="34" charset="0"/>
                <a:cs typeface="Calibri" pitchFamily="34" charset="0"/>
              </a:rPr>
              <a:t>agents and </a:t>
            </a:r>
            <a:r>
              <a:rPr lang="en-GB" sz="1600" dirty="0">
                <a:latin typeface="Calibri" pitchFamily="34" charset="0"/>
                <a:cs typeface="Calibri" pitchFamily="34" charset="0"/>
              </a:rPr>
              <a:t>front-end. To store monitoring data, you can use </a:t>
            </a:r>
            <a:r>
              <a:rPr lang="en-GB" sz="1600" dirty="0" smtClean="0">
                <a:latin typeface="Calibri" pitchFamily="34" charset="0"/>
                <a:cs typeface="Calibri" pitchFamily="34" charset="0"/>
              </a:rPr>
              <a:t>MySQL</a:t>
            </a:r>
            <a:r>
              <a:rPr lang="en-GB" sz="1600" dirty="0">
                <a:latin typeface="Calibri" pitchFamily="34" charset="0"/>
                <a:cs typeface="Calibri" pitchFamily="34" charset="0"/>
              </a:rPr>
              <a:t> </a:t>
            </a:r>
            <a:r>
              <a:rPr lang="en-GB" sz="1600" dirty="0" smtClean="0">
                <a:latin typeface="Calibri" pitchFamily="34" charset="0"/>
                <a:cs typeface="Calibri" pitchFamily="34" charset="0"/>
              </a:rPr>
              <a:t>or Oracle </a:t>
            </a:r>
            <a:r>
              <a:rPr lang="en-GB" sz="1600" dirty="0">
                <a:latin typeface="Calibri" pitchFamily="34" charset="0"/>
                <a:cs typeface="Calibri" pitchFamily="34" charset="0"/>
              </a:rPr>
              <a:t>as your database. Without installing any software on the monitored host, Zabbix allows users to verify the availability and responsiveness of standard services such as SMTP or HTTP. </a:t>
            </a:r>
            <a:r>
              <a:rPr lang="en-GB" sz="1600" dirty="0" smtClean="0">
                <a:latin typeface="Calibri" pitchFamily="34" charset="0"/>
                <a:cs typeface="Calibri" pitchFamily="34" charset="0"/>
              </a:rPr>
              <a:t>Monitor </a:t>
            </a:r>
            <a:r>
              <a:rPr lang="en-GB" sz="1600" dirty="0">
                <a:latin typeface="Calibri" pitchFamily="34" charset="0"/>
                <a:cs typeface="Calibri" pitchFamily="34" charset="0"/>
              </a:rPr>
              <a:t>statistics such as CPU load, network </a:t>
            </a:r>
            <a:r>
              <a:rPr lang="en-GB" sz="1600" dirty="0" smtClean="0">
                <a:latin typeface="Calibri" pitchFamily="34" charset="0"/>
                <a:cs typeface="Calibri" pitchFamily="34" charset="0"/>
              </a:rPr>
              <a:t>utilisation </a:t>
            </a:r>
            <a:r>
              <a:rPr lang="en-GB" sz="1600" dirty="0">
                <a:latin typeface="Calibri" pitchFamily="34" charset="0"/>
                <a:cs typeface="Calibri" pitchFamily="34" charset="0"/>
              </a:rPr>
              <a:t>and disk </a:t>
            </a:r>
            <a:r>
              <a:rPr lang="en-GB" sz="1600" dirty="0" smtClean="0">
                <a:latin typeface="Calibri" pitchFamily="34" charset="0"/>
                <a:cs typeface="Calibri" pitchFamily="34" charset="0"/>
              </a:rPr>
              <a:t>space, an agent </a:t>
            </a:r>
            <a:r>
              <a:rPr lang="en-GB" sz="1600" dirty="0">
                <a:latin typeface="Calibri" pitchFamily="34" charset="0"/>
                <a:cs typeface="Calibri" pitchFamily="34" charset="0"/>
              </a:rPr>
              <a:t>must be installed on host machine. Zabbix includes support for monitoring via SNMP, TCP and ICMP checks, </a:t>
            </a:r>
            <a:r>
              <a:rPr lang="en-GB" sz="1600" dirty="0" smtClean="0">
                <a:latin typeface="Calibri" pitchFamily="34" charset="0"/>
                <a:cs typeface="Calibri" pitchFamily="34" charset="0"/>
              </a:rPr>
              <a:t>IPMI.</a:t>
            </a:r>
            <a:endParaRPr lang="en-GB" sz="1600" dirty="0">
              <a:latin typeface="Calibri" pitchFamily="34" charset="0"/>
              <a:cs typeface="Calibri" pitchFamily="34" charset="0"/>
            </a:endParaRPr>
          </a:p>
          <a:p>
            <a:pPr marL="255588" indent="-255588"/>
            <a:r>
              <a:rPr lang="en-GB" sz="1600" b="1" dirty="0" smtClean="0">
                <a:latin typeface="Calibri" pitchFamily="34" charset="0"/>
                <a:cs typeface="Calibri" pitchFamily="34" charset="0"/>
              </a:rPr>
              <a:t>Cacti - </a:t>
            </a:r>
            <a:r>
              <a:rPr lang="en-GB" sz="1600" dirty="0" smtClean="0">
                <a:latin typeface="Calibri" pitchFamily="34" charset="0"/>
                <a:cs typeface="Calibri" pitchFamily="34" charset="0"/>
                <a:hlinkClick r:id="rId4"/>
              </a:rPr>
              <a:t>Cacti</a:t>
            </a:r>
            <a:r>
              <a:rPr lang="en-GB" sz="1600" dirty="0">
                <a:latin typeface="Calibri" pitchFamily="34" charset="0"/>
                <a:cs typeface="Calibri" pitchFamily="34" charset="0"/>
              </a:rPr>
              <a:t> is a web-based graphing tool that is designed as a complete </a:t>
            </a:r>
            <a:r>
              <a:rPr lang="en-GB" sz="1600" dirty="0" smtClean="0">
                <a:latin typeface="Calibri" pitchFamily="34" charset="0"/>
                <a:cs typeface="Calibri" pitchFamily="34" charset="0"/>
              </a:rPr>
              <a:t>frontend </a:t>
            </a:r>
            <a:r>
              <a:rPr lang="en-GB" sz="1600" dirty="0">
                <a:latin typeface="Calibri" pitchFamily="34" charset="0"/>
                <a:cs typeface="Calibri" pitchFamily="34" charset="0"/>
              </a:rPr>
              <a:t>which allows users to monitor and graph CPU load, network </a:t>
            </a:r>
            <a:r>
              <a:rPr lang="en-GB" sz="1600" dirty="0" smtClean="0">
                <a:latin typeface="Calibri" pitchFamily="34" charset="0"/>
                <a:cs typeface="Calibri" pitchFamily="34" charset="0"/>
              </a:rPr>
              <a:t>bandwidth usage, </a:t>
            </a:r>
            <a:r>
              <a:rPr lang="en-GB" sz="1600" dirty="0">
                <a:latin typeface="Calibri" pitchFamily="34" charset="0"/>
                <a:cs typeface="Calibri" pitchFamily="34" charset="0"/>
              </a:rPr>
              <a:t>network </a:t>
            </a:r>
            <a:r>
              <a:rPr lang="en-GB" sz="1600" dirty="0" smtClean="0">
                <a:latin typeface="Calibri" pitchFamily="34" charset="0"/>
                <a:cs typeface="Calibri" pitchFamily="34" charset="0"/>
              </a:rPr>
              <a:t>traffic etc. Cacti </a:t>
            </a:r>
            <a:r>
              <a:rPr lang="en-GB" sz="1600" dirty="0">
                <a:latin typeface="Calibri" pitchFamily="34" charset="0"/>
                <a:cs typeface="Calibri" pitchFamily="34" charset="0"/>
              </a:rPr>
              <a:t>allows you to </a:t>
            </a:r>
            <a:r>
              <a:rPr lang="en-GB" sz="1600" dirty="0" smtClean="0">
                <a:latin typeface="Calibri" pitchFamily="34" charset="0"/>
                <a:cs typeface="Calibri" pitchFamily="34" charset="0"/>
              </a:rPr>
              <a:t>collect </a:t>
            </a:r>
            <a:r>
              <a:rPr lang="en-GB" sz="1600" dirty="0">
                <a:latin typeface="Calibri" pitchFamily="34" charset="0"/>
                <a:cs typeface="Calibri" pitchFamily="34" charset="0"/>
              </a:rPr>
              <a:t>services at </a:t>
            </a:r>
            <a:r>
              <a:rPr lang="en-GB" sz="1600" dirty="0" smtClean="0">
                <a:latin typeface="Calibri" pitchFamily="34" charset="0"/>
                <a:cs typeface="Calibri" pitchFamily="34" charset="0"/>
              </a:rPr>
              <a:t>pre-set </a:t>
            </a:r>
            <a:r>
              <a:rPr lang="en-GB" sz="1600" dirty="0">
                <a:latin typeface="Calibri" pitchFamily="34" charset="0"/>
                <a:cs typeface="Calibri" pitchFamily="34" charset="0"/>
              </a:rPr>
              <a:t>period and graph the resulting data. It is mainly used to graph time-series data </a:t>
            </a:r>
            <a:r>
              <a:rPr lang="en-GB" sz="1600" dirty="0" smtClean="0">
                <a:latin typeface="Calibri" pitchFamily="34" charset="0"/>
                <a:cs typeface="Calibri" pitchFamily="34" charset="0"/>
              </a:rPr>
              <a:t>such </a:t>
            </a:r>
            <a:r>
              <a:rPr lang="en-GB" sz="1600" dirty="0">
                <a:latin typeface="Calibri" pitchFamily="34" charset="0"/>
                <a:cs typeface="Calibri" pitchFamily="34" charset="0"/>
              </a:rPr>
              <a:t>as CPU load and network bandwidth </a:t>
            </a:r>
            <a:r>
              <a:rPr lang="en-GB" sz="1600" dirty="0" smtClean="0">
                <a:latin typeface="Calibri" pitchFamily="34" charset="0"/>
                <a:cs typeface="Calibri" pitchFamily="34" charset="0"/>
              </a:rPr>
              <a:t>usage. </a:t>
            </a:r>
            <a:r>
              <a:rPr lang="en-GB" sz="1600" dirty="0">
                <a:latin typeface="Calibri" pitchFamily="34" charset="0"/>
                <a:cs typeface="Calibri" pitchFamily="34" charset="0"/>
              </a:rPr>
              <a:t>Cacti can be expanded to monitor any source via shell scripts and executables</a:t>
            </a:r>
            <a:r>
              <a:rPr lang="en-GB" sz="1600" dirty="0" smtClean="0">
                <a:latin typeface="Calibri" pitchFamily="34" charset="0"/>
                <a:cs typeface="Calibri" pitchFamily="34" charset="0"/>
              </a:rPr>
              <a:t>.</a:t>
            </a:r>
          </a:p>
          <a:p>
            <a:pPr marL="255588" indent="-255588"/>
            <a:r>
              <a:rPr lang="en-GB" sz="1600" b="1" dirty="0" smtClean="0">
                <a:latin typeface="Calibri" pitchFamily="34" charset="0"/>
                <a:cs typeface="Calibri" pitchFamily="34" charset="0"/>
              </a:rPr>
              <a:t>Zenoss - </a:t>
            </a:r>
            <a:r>
              <a:rPr lang="en-GB" sz="1600" dirty="0" smtClean="0">
                <a:latin typeface="Calibri" pitchFamily="34" charset="0"/>
                <a:cs typeface="Calibri" pitchFamily="34" charset="0"/>
                <a:hlinkClick r:id="rId5"/>
              </a:rPr>
              <a:t>Zenoss</a:t>
            </a:r>
            <a:r>
              <a:rPr lang="en-GB" sz="1600" dirty="0">
                <a:latin typeface="Calibri" pitchFamily="34" charset="0"/>
                <a:cs typeface="Calibri" pitchFamily="34" charset="0"/>
              </a:rPr>
              <a:t> </a:t>
            </a:r>
            <a:r>
              <a:rPr lang="en-GB" sz="1600" dirty="0" smtClean="0">
                <a:latin typeface="Calibri" pitchFamily="34" charset="0"/>
                <a:cs typeface="Calibri" pitchFamily="34" charset="0"/>
              </a:rPr>
              <a:t> </a:t>
            </a:r>
            <a:r>
              <a:rPr lang="en-GB" sz="1600" dirty="0">
                <a:latin typeface="Calibri" pitchFamily="34" charset="0"/>
                <a:cs typeface="Calibri" pitchFamily="34" charset="0"/>
              </a:rPr>
              <a:t>is a server and network management </a:t>
            </a:r>
            <a:r>
              <a:rPr lang="en-GB" sz="1600" dirty="0" smtClean="0">
                <a:latin typeface="Calibri" pitchFamily="34" charset="0"/>
                <a:cs typeface="Calibri" pitchFamily="34" charset="0"/>
              </a:rPr>
              <a:t>program </a:t>
            </a:r>
            <a:r>
              <a:rPr lang="en-GB" sz="1600" dirty="0">
                <a:latin typeface="Calibri" pitchFamily="34" charset="0"/>
                <a:cs typeface="Calibri" pitchFamily="34" charset="0"/>
              </a:rPr>
              <a:t>that combines original programming and several open source projects to integrate data storage and data collection processes via web-based user interface. It allows users to monitor availability, </a:t>
            </a:r>
            <a:r>
              <a:rPr lang="en-GB" sz="1600" dirty="0" smtClean="0">
                <a:latin typeface="Calibri" pitchFamily="34" charset="0"/>
                <a:cs typeface="Calibri" pitchFamily="34" charset="0"/>
              </a:rPr>
              <a:t>configurations, </a:t>
            </a:r>
            <a:r>
              <a:rPr lang="en-GB" sz="1600" dirty="0">
                <a:latin typeface="Calibri" pitchFamily="34" charset="0"/>
                <a:cs typeface="Calibri" pitchFamily="34" charset="0"/>
              </a:rPr>
              <a:t>performance and events. Zenoss </a:t>
            </a:r>
            <a:r>
              <a:rPr lang="en-GB" sz="1600" dirty="0" smtClean="0">
                <a:latin typeface="Calibri" pitchFamily="34" charset="0"/>
                <a:cs typeface="Calibri" pitchFamily="34" charset="0"/>
              </a:rPr>
              <a:t>is </a:t>
            </a:r>
            <a:r>
              <a:rPr lang="en-GB" sz="1600" dirty="0">
                <a:latin typeface="Calibri" pitchFamily="34" charset="0"/>
                <a:cs typeface="Calibri" pitchFamily="34" charset="0"/>
              </a:rPr>
              <a:t>capable of monitoring availability of network devices using SNMP, SSH, WMI, network services (HTTP, POP3, NNTP, SNMP, FTP) and host resources (processor, disk usage) on most network operating </a:t>
            </a:r>
            <a:r>
              <a:rPr lang="en-GB" sz="1600" dirty="0" smtClean="0">
                <a:latin typeface="Calibri" pitchFamily="34" charset="0"/>
                <a:cs typeface="Calibri" pitchFamily="34" charset="0"/>
              </a:rPr>
              <a:t>systems.</a:t>
            </a:r>
          </a:p>
          <a:p>
            <a:pPr marL="0" indent="0">
              <a:buNone/>
            </a:pPr>
            <a:r>
              <a:rPr lang="en-GB" sz="1600" b="1" dirty="0" smtClean="0">
                <a:latin typeface="Calibri" pitchFamily="34" charset="0"/>
                <a:cs typeface="Calibri" pitchFamily="34" charset="0"/>
              </a:rPr>
              <a:t>P5.2 </a:t>
            </a:r>
            <a:r>
              <a:rPr lang="en-GB" sz="1600" b="1" dirty="0">
                <a:latin typeface="Calibri" pitchFamily="34" charset="0"/>
                <a:cs typeface="Calibri" pitchFamily="34" charset="0"/>
              </a:rPr>
              <a:t>– Task </a:t>
            </a:r>
            <a:r>
              <a:rPr lang="en-GB" sz="1600" b="1" dirty="0" smtClean="0">
                <a:latin typeface="Calibri" pitchFamily="34" charset="0"/>
                <a:cs typeface="Calibri" pitchFamily="34" charset="0"/>
              </a:rPr>
              <a:t>02 – </a:t>
            </a:r>
            <a:r>
              <a:rPr lang="en-GB" sz="1600" dirty="0" smtClean="0">
                <a:latin typeface="Calibri" pitchFamily="34" charset="0"/>
                <a:cs typeface="Calibri" pitchFamily="34" charset="0"/>
              </a:rPr>
              <a:t>Research and explain the functions and purpose of system monitoring tools with examples and explain their benefits to a network manager to </a:t>
            </a:r>
            <a:r>
              <a:rPr lang="en-GB" sz="1600" dirty="0">
                <a:latin typeface="Calibri" pitchFamily="34" charset="0"/>
                <a:cs typeface="Calibri" pitchFamily="34" charset="0"/>
              </a:rPr>
              <a:t>assess system Performance.</a:t>
            </a:r>
          </a:p>
          <a:p>
            <a:pPr marL="255588" indent="-255588"/>
            <a:endParaRPr lang="en-GB" sz="1600" dirty="0">
              <a:latin typeface="Calibri" pitchFamily="34" charset="0"/>
              <a:cs typeface="Calibri" pitchFamily="34" charset="0"/>
            </a:endParaRPr>
          </a:p>
          <a:p>
            <a:pPr marL="255588" indent="-255588"/>
            <a:endParaRPr lang="en-GB" sz="1600" dirty="0" smtClean="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500" dirty="0" smtClean="0">
                <a:latin typeface="Calibri" pitchFamily="34" charset="0"/>
                <a:cs typeface="Calibri" pitchFamily="34" charset="0"/>
              </a:rPr>
              <a:t>P5.2 </a:t>
            </a:r>
            <a:r>
              <a:rPr lang="en-GB" sz="2500" dirty="0" smtClean="0">
                <a:latin typeface="Calibri" pitchFamily="34" charset="0"/>
                <a:cs typeface="Calibri" pitchFamily="34" charset="0"/>
              </a:rPr>
              <a:t>– </a:t>
            </a:r>
            <a:r>
              <a:rPr lang="en-GB" sz="2500" dirty="0" smtClean="0">
                <a:latin typeface="Calibri" pitchFamily="34" charset="0"/>
                <a:cs typeface="Calibri" pitchFamily="34" charset="0"/>
              </a:rPr>
              <a:t>Monitor </a:t>
            </a:r>
            <a:r>
              <a:rPr lang="en-GB" sz="2500" dirty="0">
                <a:latin typeface="Calibri" pitchFamily="34" charset="0"/>
                <a:cs typeface="Calibri" pitchFamily="34" charset="0"/>
              </a:rPr>
              <a:t>and </a:t>
            </a:r>
            <a:r>
              <a:rPr lang="en-GB" sz="2500" dirty="0" smtClean="0">
                <a:latin typeface="Calibri" pitchFamily="34" charset="0"/>
                <a:cs typeface="Calibri" pitchFamily="34" charset="0"/>
              </a:rPr>
              <a:t>Improve Systems Performance - Monitoring</a:t>
            </a:r>
            <a:endParaRPr lang="en-GB" sz="2500" dirty="0">
              <a:latin typeface="Calibri" pitchFamily="34" charset="0"/>
              <a:cs typeface="Calibri" pitchFamily="34" charset="0"/>
            </a:endParaRPr>
          </a:p>
        </p:txBody>
      </p:sp>
    </p:spTree>
    <p:extLst>
      <p:ext uri="{BB962C8B-B14F-4D97-AF65-F5344CB8AC3E}">
        <p14:creationId xmlns:p14="http://schemas.microsoft.com/office/powerpoint/2010/main" val="25023086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26125</TotalTime>
  <Words>4731</Words>
  <Application>Microsoft Office PowerPoint</Application>
  <PresentationFormat>On-screen Show (4:3)</PresentationFormat>
  <Paragraphs>277</Paragraphs>
  <Slides>22</Slides>
  <Notes>15</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Enderoth 2</vt:lpstr>
      <vt:lpstr>Unit 11</vt:lpstr>
      <vt:lpstr>Unit 11 – Maintaining Computer Systems - Scenario</vt:lpstr>
      <vt:lpstr>LO4 - Assessment Criteria</vt:lpstr>
      <vt:lpstr>LO4 - Assessment Criteria P5, P6, M3 and D2</vt:lpstr>
      <vt:lpstr>LO4 -  Monitor and Improve Systems Performance - Scenario</vt:lpstr>
      <vt:lpstr>P5.1 – Monitor and Improve Systems Performance - Monitoring</vt:lpstr>
      <vt:lpstr>P5.1 – Monitor and Improve Systems Performance - Monitoring</vt:lpstr>
      <vt:lpstr>P5.2 – Monitor and Improve Systems Performance - Monitoring</vt:lpstr>
      <vt:lpstr>P5.2 – Monitor and Improve Systems Performance - Monitoring</vt:lpstr>
      <vt:lpstr>P5.3 – Monitor and Improve Systems Performance – Up-keeping</vt:lpstr>
      <vt:lpstr>PowerPoint Presentation</vt:lpstr>
      <vt:lpstr>PowerPoint Presentation</vt:lpstr>
      <vt:lpstr>P6.3 – Improve Systems Performance – Techniques – Firmware and OS</vt:lpstr>
      <vt:lpstr>P6.4 – Improve Systems Performance – Techniques - Memory</vt:lpstr>
      <vt:lpstr>P6.5 – Improve Systems Performance – Techniques - Security</vt:lpstr>
      <vt:lpstr>P6.5 – Improve Systems Performance – Techniques - Security</vt:lpstr>
      <vt:lpstr>PowerPoint Presentation</vt:lpstr>
      <vt:lpstr>P6.6 – Improve Systems Performance – Techniques - Considerations</vt:lpstr>
      <vt:lpstr>M3.1 – Testing the Configures System – Test table</vt:lpstr>
      <vt:lpstr>M3.2 – Testing the Configures System – Test table</vt:lpstr>
      <vt:lpstr>D2.1 – Monitor and Improve Systems Performance – Verification</vt:lpstr>
      <vt:lpstr>LO4 -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552</cp:revision>
  <dcterms:created xsi:type="dcterms:W3CDTF">2010-12-28T13:51:34Z</dcterms:created>
  <dcterms:modified xsi:type="dcterms:W3CDTF">2014-08-15T20:27:36Z</dcterms:modified>
</cp:coreProperties>
</file>